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5"/>
  </p:notesMasterIdLst>
  <p:sldIdLst>
    <p:sldId id="266" r:id="rId2"/>
    <p:sldId id="286" r:id="rId3"/>
    <p:sldId id="256" r:id="rId4"/>
    <p:sldId id="284" r:id="rId5"/>
    <p:sldId id="287" r:id="rId6"/>
    <p:sldId id="288" r:id="rId7"/>
    <p:sldId id="289" r:id="rId8"/>
    <p:sldId id="277" r:id="rId9"/>
    <p:sldId id="285" r:id="rId10"/>
    <p:sldId id="291" r:id="rId11"/>
    <p:sldId id="292" r:id="rId12"/>
    <p:sldId id="293" r:id="rId13"/>
    <p:sldId id="324" r:id="rId14"/>
    <p:sldId id="325" r:id="rId15"/>
    <p:sldId id="326" r:id="rId16"/>
    <p:sldId id="321" r:id="rId17"/>
    <p:sldId id="306" r:id="rId18"/>
    <p:sldId id="278" r:id="rId19"/>
    <p:sldId id="280" r:id="rId20"/>
    <p:sldId id="327" r:id="rId21"/>
    <p:sldId id="328" r:id="rId22"/>
    <p:sldId id="313" r:id="rId23"/>
    <p:sldId id="274" r:id="rId24"/>
  </p:sldIdLst>
  <p:sldSz cx="12192000" cy="6858000"/>
  <p:notesSz cx="6858000" cy="9144000"/>
  <p:embeddedFontLst>
    <p:embeddedFont>
      <p:font typeface="맑은 고딕" panose="020B0503020000020004" pitchFamily="50" charset="-127"/>
      <p:regular r:id="rId26"/>
      <p:bold r:id="rId27"/>
    </p:embeddedFont>
    <p:embeddedFont>
      <p:font typeface="이사만루체 Light" panose="00000300000000000000" pitchFamily="2" charset="-127"/>
      <p:regular r:id="rId28"/>
    </p:embeddedFont>
    <p:embeddedFont>
      <p:font typeface="이사만루체 Medium" panose="00000600000000000000" pitchFamily="2" charset="-127"/>
      <p:regular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4156">
          <p15:clr>
            <a:srgbClr val="A4A3A4"/>
          </p15:clr>
        </p15:guide>
        <p15:guide id="2" pos="7333">
          <p15:clr>
            <a:srgbClr val="A4A3A4"/>
          </p15:clr>
        </p15:guide>
        <p15:guide id="3" pos="2230">
          <p15:clr>
            <a:srgbClr val="A4A3A4"/>
          </p15:clr>
        </p15:guide>
        <p15:guide id="4" orient="horz" pos="550">
          <p15:clr>
            <a:srgbClr val="A4A3A4"/>
          </p15:clr>
        </p15:guide>
        <p15:guide id="5" orient="horz" pos="119">
          <p15:clr>
            <a:srgbClr val="A4A3A4"/>
          </p15:clr>
        </p15:guide>
        <p15:guide id="6" orient="horz" pos="436">
          <p15:clr>
            <a:srgbClr val="A4A3A4"/>
          </p15:clr>
        </p15:guide>
        <p15:guide id="7" pos="189">
          <p15:clr>
            <a:srgbClr val="A4A3A4"/>
          </p15:clr>
        </p15:guide>
        <p15:guide id="8" pos="2139">
          <p15:clr>
            <a:srgbClr val="A4A3A4"/>
          </p15:clr>
        </p15:guide>
        <p15:guide id="9" orient="horz" pos="958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0" roundtripDataSignature="AMtx7mjA+PHAejecrx1sNiDttXREhx5BKw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hasu" initials="a" lastIdx="3" clrIdx="0">
    <p:extLst>
      <p:ext uri="{19B8F6BF-5375-455C-9EA6-DF929625EA0E}">
        <p15:presenceInfo xmlns:p15="http://schemas.microsoft.com/office/powerpoint/2012/main" userId="7e15d54b2899276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34DB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7BC18BF-7335-46B0-8B76-BF6C2061C615}">
  <a:tblStyle styleId="{47BC18BF-7335-46B0-8B76-BF6C2061C615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96110FF5-3B67-4FCC-AFDB-2B46EABC0FA6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21" autoAdjust="0"/>
    <p:restoredTop sz="96343" autoAdjust="0"/>
  </p:normalViewPr>
  <p:slideViewPr>
    <p:cSldViewPr snapToGrid="0">
      <p:cViewPr>
        <p:scale>
          <a:sx n="100" d="100"/>
          <a:sy n="100" d="100"/>
        </p:scale>
        <p:origin x="448" y="512"/>
      </p:cViewPr>
      <p:guideLst>
        <p:guide orient="horz" pos="4156"/>
        <p:guide pos="7333"/>
        <p:guide pos="2230"/>
        <p:guide orient="horz" pos="550"/>
        <p:guide orient="horz" pos="119"/>
        <p:guide orient="horz" pos="436"/>
        <p:guide pos="189"/>
        <p:guide pos="2139"/>
        <p:guide orient="horz" pos="95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41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40" Type="http://customschemas.google.com/relationships/presentationmetadata" Target="meta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43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869764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899430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711108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001226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" name="Google Shape;9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" name="Google Shape;10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notion.so/Team-5-3dc738e300f64ad6820d293b5976b431" TargetMode="Externa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A9B9169-20B3-3FF0-0523-DDBC3BDE2F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676400"/>
            <a:ext cx="12192000" cy="85344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EA1D19A9-EA90-E39B-EFF4-FDFDFB4B0983}"/>
              </a:ext>
            </a:extLst>
          </p:cNvPr>
          <p:cNvSpPr/>
          <p:nvPr/>
        </p:nvSpPr>
        <p:spPr>
          <a:xfrm>
            <a:off x="-200891" y="1735667"/>
            <a:ext cx="12593782" cy="2699488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0" dirty="0" err="1">
                <a:solidFill>
                  <a:srgbClr val="034DBB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핫플레이스</a:t>
            </a:r>
            <a:r>
              <a:rPr lang="ko-KR" altLang="en-US" sz="6000" dirty="0">
                <a:solidFill>
                  <a:srgbClr val="034DBB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 검색 </a:t>
            </a:r>
            <a:r>
              <a:rPr lang="ko-KR" altLang="en-US" sz="6000" dirty="0">
                <a:solidFill>
                  <a:schemeClr val="tx1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및</a:t>
            </a:r>
            <a:r>
              <a:rPr lang="ko-KR" altLang="en-US" sz="6000" dirty="0">
                <a:solidFill>
                  <a:srgbClr val="034DBB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 추천 </a:t>
            </a:r>
            <a:r>
              <a:rPr lang="ko-KR" altLang="en-US" sz="6000" dirty="0">
                <a:solidFill>
                  <a:schemeClr val="tx1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시스템</a:t>
            </a:r>
            <a:endParaRPr lang="en-US" altLang="ko-KR" sz="6000" dirty="0">
              <a:solidFill>
                <a:schemeClr val="tx1"/>
              </a:solidFill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  <a:p>
            <a:pPr algn="ctr"/>
            <a:r>
              <a:rPr lang="ko-KR" altLang="en-US" sz="6000" dirty="0">
                <a:solidFill>
                  <a:schemeClr val="tx1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개발 결과 보고</a:t>
            </a:r>
            <a:endParaRPr lang="en-US" altLang="ko-KR" sz="6000" dirty="0">
              <a:solidFill>
                <a:schemeClr val="tx1"/>
              </a:solidFill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7B3E5249-9A25-909D-6520-B0EA25065BEF}"/>
              </a:ext>
            </a:extLst>
          </p:cNvPr>
          <p:cNvSpPr/>
          <p:nvPr/>
        </p:nvSpPr>
        <p:spPr>
          <a:xfrm>
            <a:off x="4212936" y="6330537"/>
            <a:ext cx="3766127" cy="423333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err="1">
                <a:solidFill>
                  <a:schemeClr val="tx1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신박하고</a:t>
            </a:r>
            <a:r>
              <a:rPr lang="ko-KR" altLang="en-US" sz="2400" b="1" dirty="0">
                <a:solidFill>
                  <a:schemeClr val="tx1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 </a:t>
            </a:r>
            <a:r>
              <a:rPr lang="ko-KR" altLang="en-US" sz="2400" b="1" dirty="0" err="1">
                <a:solidFill>
                  <a:schemeClr val="tx1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범상치않은</a:t>
            </a:r>
            <a:r>
              <a:rPr lang="ko-KR" altLang="en-US" sz="2400" b="1" dirty="0">
                <a:solidFill>
                  <a:schemeClr val="tx1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 </a:t>
            </a:r>
            <a:r>
              <a:rPr lang="en-US" altLang="ko-KR" sz="2400" b="1" dirty="0">
                <a:solidFill>
                  <a:schemeClr val="tx1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Team</a:t>
            </a:r>
            <a:endParaRPr lang="ko-KR" altLang="en-US" sz="2400" b="1" dirty="0">
              <a:solidFill>
                <a:schemeClr val="tx1"/>
              </a:solidFill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837288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918EF05-8B53-C8B9-A636-78BEC8FEA78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0" y="-774700"/>
            <a:ext cx="12192000" cy="8534400"/>
          </a:xfrm>
          <a:prstGeom prst="rect">
            <a:avLst/>
          </a:prstGeom>
        </p:spPr>
      </p:pic>
      <p:sp>
        <p:nvSpPr>
          <p:cNvPr id="39" name="PlaceHolder 1">
            <a:extLst>
              <a:ext uri="{FF2B5EF4-FFF2-40B4-BE49-F238E27FC236}">
                <a16:creationId xmlns:a16="http://schemas.microsoft.com/office/drawing/2014/main" id="{5696B871-E06A-F73A-30E1-12B1EC55C988}"/>
              </a:ext>
            </a:extLst>
          </p:cNvPr>
          <p:cNvSpPr txBox="1">
            <a:spLocks/>
          </p:cNvSpPr>
          <p:nvPr/>
        </p:nvSpPr>
        <p:spPr>
          <a:xfrm>
            <a:off x="479520" y="135000"/>
            <a:ext cx="10514520" cy="4834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  <a:tabLst>
                <a:tab pos="0" algn="l"/>
              </a:tabLst>
            </a:pPr>
            <a:r>
              <a:rPr lang="en-US" sz="3200" b="1" spc="-1" dirty="0">
                <a:solidFill>
                  <a:schemeClr val="dk1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4. </a:t>
            </a:r>
            <a:r>
              <a:rPr lang="ko-KR" sz="3200" b="1" spc="-1" dirty="0">
                <a:solidFill>
                  <a:schemeClr val="dk1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프로젝트 일정</a:t>
            </a:r>
            <a:endParaRPr lang="en-US" sz="3200" b="1" spc="-1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  <p:sp>
        <p:nvSpPr>
          <p:cNvPr id="40" name="PlaceHolder 2">
            <a:extLst>
              <a:ext uri="{FF2B5EF4-FFF2-40B4-BE49-F238E27FC236}">
                <a16:creationId xmlns:a16="http://schemas.microsoft.com/office/drawing/2014/main" id="{86308E53-9ADD-5DC5-A80D-0CD713F74012}"/>
              </a:ext>
            </a:extLst>
          </p:cNvPr>
          <p:cNvSpPr txBox="1">
            <a:spLocks/>
          </p:cNvSpPr>
          <p:nvPr/>
        </p:nvSpPr>
        <p:spPr>
          <a:xfrm>
            <a:off x="504720" y="699236"/>
            <a:ext cx="10981440" cy="590643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ko-KR" sz="2400" b="1" spc="-1" dirty="0">
                <a:solidFill>
                  <a:schemeClr val="dk1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아래와 같이 프로젝트는 </a:t>
            </a:r>
            <a:r>
              <a:rPr lang="en-US" sz="2400" b="1" spc="-1" dirty="0">
                <a:solidFill>
                  <a:schemeClr val="dk1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5</a:t>
            </a:r>
            <a:r>
              <a:rPr lang="ko-KR" sz="2400" b="1" spc="-1" dirty="0">
                <a:solidFill>
                  <a:schemeClr val="dk1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일간</a:t>
            </a:r>
            <a:r>
              <a:rPr lang="en-US" sz="2400" b="1" spc="-1" dirty="0">
                <a:solidFill>
                  <a:schemeClr val="dk1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 </a:t>
            </a:r>
            <a:r>
              <a:rPr lang="en-US" sz="2400" b="1" spc="-1" dirty="0" err="1">
                <a:solidFill>
                  <a:schemeClr val="dk1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진행</a:t>
            </a:r>
            <a:r>
              <a:rPr lang="ko-KR" altLang="en-US" sz="2400" b="1" spc="-1" dirty="0">
                <a:solidFill>
                  <a:schemeClr val="dk1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됨</a:t>
            </a:r>
            <a:endParaRPr lang="en-US" sz="2400" spc="-1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53830F4C-226E-B644-E5B9-5223359B212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87" t="1161" r="746" b="1161"/>
          <a:stretch/>
        </p:blipFill>
        <p:spPr>
          <a:xfrm>
            <a:off x="361914" y="1289880"/>
            <a:ext cx="11468172" cy="486888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434829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18D1E17-086C-F3C6-A628-1AF5B242E9C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0" y="-738721"/>
            <a:ext cx="12192000" cy="8534400"/>
          </a:xfrm>
          <a:prstGeom prst="rect">
            <a:avLst/>
          </a:prstGeom>
        </p:spPr>
      </p:pic>
      <p:sp>
        <p:nvSpPr>
          <p:cNvPr id="39" name="PlaceHolder 1">
            <a:extLst>
              <a:ext uri="{FF2B5EF4-FFF2-40B4-BE49-F238E27FC236}">
                <a16:creationId xmlns:a16="http://schemas.microsoft.com/office/drawing/2014/main" id="{5696B871-E06A-F73A-30E1-12B1EC55C988}"/>
              </a:ext>
            </a:extLst>
          </p:cNvPr>
          <p:cNvSpPr txBox="1">
            <a:spLocks/>
          </p:cNvSpPr>
          <p:nvPr/>
        </p:nvSpPr>
        <p:spPr>
          <a:xfrm>
            <a:off x="479520" y="135000"/>
            <a:ext cx="10514520" cy="4834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  <a:tabLst>
                <a:tab pos="0" algn="l"/>
              </a:tabLst>
            </a:pPr>
            <a:r>
              <a:rPr lang="en-US" sz="3200" b="1" spc="-1" dirty="0">
                <a:solidFill>
                  <a:schemeClr val="dk1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4. </a:t>
            </a:r>
            <a:r>
              <a:rPr lang="ko-KR" sz="3200" b="1" spc="-1" dirty="0">
                <a:solidFill>
                  <a:schemeClr val="dk1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프로젝트 일정</a:t>
            </a:r>
            <a:r>
              <a:rPr lang="en-US" altLang="ko-KR" sz="3200" b="1" spc="-1" dirty="0">
                <a:solidFill>
                  <a:schemeClr val="dk1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 - WBS</a:t>
            </a:r>
            <a:endParaRPr lang="en-US" sz="3200" b="1" spc="-1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28F5B39-FE74-1CA8-7A8C-667732448BC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012" t="22459" r="29132" b="8551"/>
          <a:stretch/>
        </p:blipFill>
        <p:spPr>
          <a:xfrm>
            <a:off x="4290646" y="700350"/>
            <a:ext cx="7275784" cy="610723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31D88F8-8DA7-E3EE-F532-426D2ABB9913}"/>
              </a:ext>
            </a:extLst>
          </p:cNvPr>
          <p:cNvSpPr txBox="1"/>
          <p:nvPr/>
        </p:nvSpPr>
        <p:spPr>
          <a:xfrm>
            <a:off x="1123355" y="1390008"/>
            <a:ext cx="2270030" cy="4089708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800" b="1" i="0" dirty="0" err="1">
                <a:solidFill>
                  <a:srgbClr val="37352F"/>
                </a:solidFill>
                <a:effectLst/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모듈명</a:t>
            </a:r>
            <a:endParaRPr lang="en-US" altLang="ko-KR" sz="1800" b="1" i="0" dirty="0">
              <a:solidFill>
                <a:srgbClr val="37352F"/>
              </a:solidFill>
              <a:effectLst/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b="0" i="0" dirty="0">
                <a:solidFill>
                  <a:srgbClr val="37352F"/>
                </a:solidFill>
                <a:effectLst/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데이터 수집 </a:t>
            </a:r>
            <a:endParaRPr lang="en-US" altLang="ko-KR" b="0" i="0" dirty="0">
              <a:solidFill>
                <a:srgbClr val="37352F"/>
              </a:solidFill>
              <a:effectLst/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b="0" i="0" dirty="0">
                <a:solidFill>
                  <a:srgbClr val="37352F"/>
                </a:solidFill>
                <a:effectLst/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데이터 저장 및 관리 </a:t>
            </a:r>
            <a:endParaRPr lang="en-US" altLang="ko-KR" b="0" i="0" dirty="0">
              <a:solidFill>
                <a:srgbClr val="37352F"/>
              </a:solidFill>
              <a:effectLst/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b="0" i="0" dirty="0">
                <a:solidFill>
                  <a:srgbClr val="37352F"/>
                </a:solidFill>
                <a:effectLst/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정보 </a:t>
            </a:r>
            <a:r>
              <a:rPr lang="ko-KR" altLang="en-US" b="0" i="0" dirty="0" err="1">
                <a:solidFill>
                  <a:srgbClr val="37352F"/>
                </a:solidFill>
                <a:effectLst/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서칭</a:t>
            </a:r>
            <a:r>
              <a:rPr lang="en-US" altLang="ko-KR" b="0" i="0" dirty="0">
                <a:solidFill>
                  <a:srgbClr val="37352F"/>
                </a:solidFill>
                <a:effectLst/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(</a:t>
            </a:r>
            <a:r>
              <a:rPr lang="ko-KR" altLang="en-US" b="0" i="0" dirty="0">
                <a:solidFill>
                  <a:srgbClr val="37352F"/>
                </a:solidFill>
                <a:effectLst/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검색</a:t>
            </a:r>
            <a:r>
              <a:rPr lang="en-US" altLang="ko-KR" b="0" i="0" dirty="0">
                <a:solidFill>
                  <a:srgbClr val="37352F"/>
                </a:solidFill>
                <a:effectLst/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) 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b="0" i="0" dirty="0">
                <a:solidFill>
                  <a:srgbClr val="37352F"/>
                </a:solidFill>
                <a:effectLst/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화면 입출력 </a:t>
            </a:r>
            <a:endParaRPr lang="en-US" altLang="ko-KR" b="0" i="0" dirty="0">
              <a:solidFill>
                <a:srgbClr val="37352F"/>
              </a:solidFill>
              <a:effectLst/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b="0" i="0" dirty="0">
                <a:solidFill>
                  <a:srgbClr val="37352F"/>
                </a:solidFill>
                <a:effectLst/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관광지 추천 </a:t>
            </a:r>
            <a:endParaRPr lang="en-US" altLang="ko-KR" b="0" i="0" dirty="0">
              <a:solidFill>
                <a:srgbClr val="37352F"/>
              </a:solidFill>
              <a:effectLst/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b="0" i="0" dirty="0">
                <a:solidFill>
                  <a:srgbClr val="37352F"/>
                </a:solidFill>
                <a:effectLst/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데이터 분류 </a:t>
            </a:r>
            <a:endParaRPr lang="en-US" altLang="ko-KR" b="0" i="0" dirty="0">
              <a:solidFill>
                <a:srgbClr val="37352F"/>
              </a:solidFill>
              <a:effectLst/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b="0" i="0" dirty="0">
                <a:solidFill>
                  <a:srgbClr val="37352F"/>
                </a:solidFill>
                <a:effectLst/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데이터 분석 </a:t>
            </a:r>
            <a:endParaRPr lang="en-US" altLang="ko-KR" b="0" i="0" dirty="0">
              <a:solidFill>
                <a:srgbClr val="37352F"/>
              </a:solidFill>
              <a:effectLst/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b="0" i="0" dirty="0">
                <a:solidFill>
                  <a:srgbClr val="37352F"/>
                </a:solidFill>
                <a:effectLst/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데이터 필터링</a:t>
            </a:r>
            <a:endParaRPr lang="ko-KR" altLang="en-US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90562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C68BF8A-BBD7-0E33-0030-CB38F2E422F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0" y="-774700"/>
            <a:ext cx="12192000" cy="8534400"/>
          </a:xfrm>
          <a:prstGeom prst="rect">
            <a:avLst/>
          </a:prstGeom>
        </p:spPr>
      </p:pic>
      <p:sp>
        <p:nvSpPr>
          <p:cNvPr id="2" name="PlaceHolder 1">
            <a:extLst>
              <a:ext uri="{FF2B5EF4-FFF2-40B4-BE49-F238E27FC236}">
                <a16:creationId xmlns:a16="http://schemas.microsoft.com/office/drawing/2014/main" id="{10A9FD8F-28A7-B9C6-C4FB-0724A330FC86}"/>
              </a:ext>
            </a:extLst>
          </p:cNvPr>
          <p:cNvSpPr txBox="1">
            <a:spLocks/>
          </p:cNvSpPr>
          <p:nvPr/>
        </p:nvSpPr>
        <p:spPr>
          <a:xfrm>
            <a:off x="479520" y="135000"/>
            <a:ext cx="10514880" cy="4838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  <a:tabLst>
                <a:tab pos="0" algn="l"/>
              </a:tabLst>
            </a:pPr>
            <a:r>
              <a:rPr lang="en-US" sz="3200" b="1" spc="-1" dirty="0">
                <a:solidFill>
                  <a:schemeClr val="dk1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5. </a:t>
            </a:r>
            <a:r>
              <a:rPr lang="ko-KR" sz="3200" b="1" spc="-1" dirty="0">
                <a:solidFill>
                  <a:schemeClr val="dk1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예상 이슈</a:t>
            </a:r>
            <a:endParaRPr lang="en-US" sz="3200" spc="-1" dirty="0"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sp>
        <p:nvSpPr>
          <p:cNvPr id="3" name="PlaceHolder 2">
            <a:extLst>
              <a:ext uri="{FF2B5EF4-FFF2-40B4-BE49-F238E27FC236}">
                <a16:creationId xmlns:a16="http://schemas.microsoft.com/office/drawing/2014/main" id="{C9E81EDF-65C4-1579-3910-B3C484EF2D4D}"/>
              </a:ext>
            </a:extLst>
          </p:cNvPr>
          <p:cNvSpPr txBox="1">
            <a:spLocks/>
          </p:cNvSpPr>
          <p:nvPr/>
        </p:nvSpPr>
        <p:spPr>
          <a:xfrm>
            <a:off x="479519" y="972360"/>
            <a:ext cx="11373813" cy="6454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  <a:tabLst>
                <a:tab pos="0" algn="l"/>
              </a:tabLst>
            </a:pPr>
            <a:r>
              <a:rPr lang="ko-KR" sz="2400" b="1" spc="-1" dirty="0">
                <a:solidFill>
                  <a:schemeClr val="dk1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시스템 구축 과정에서 아래와 같은 </a:t>
            </a:r>
            <a:r>
              <a:rPr lang="en-US" sz="2400" b="1" spc="-1" dirty="0">
                <a:solidFill>
                  <a:schemeClr val="dk1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3</a:t>
            </a:r>
            <a:r>
              <a:rPr lang="ko-KR" sz="2400" b="1" spc="-1" dirty="0">
                <a:solidFill>
                  <a:schemeClr val="dk1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가지 이슈가 예상되며</a:t>
            </a:r>
            <a:r>
              <a:rPr lang="en-US" sz="2400" b="1" spc="-1" dirty="0">
                <a:solidFill>
                  <a:schemeClr val="dk1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, </a:t>
            </a:r>
            <a:r>
              <a:rPr lang="ko-KR" sz="2400" b="1" spc="-1" dirty="0">
                <a:solidFill>
                  <a:schemeClr val="dk1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대응방안은 다음과 같</a:t>
            </a:r>
            <a:r>
              <a:rPr lang="ko-KR" altLang="en-US" sz="2400" b="1" spc="-1" dirty="0">
                <a:solidFill>
                  <a:schemeClr val="dk1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음</a:t>
            </a:r>
            <a:endParaRPr lang="en-US" sz="2400" spc="-1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  <p:graphicFrame>
        <p:nvGraphicFramePr>
          <p:cNvPr id="4" name="Google Shape;239;p25">
            <a:extLst>
              <a:ext uri="{FF2B5EF4-FFF2-40B4-BE49-F238E27FC236}">
                <a16:creationId xmlns:a16="http://schemas.microsoft.com/office/drawing/2014/main" id="{D3196F0E-68DA-1073-F825-5336BEF53A8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10539009"/>
              </p:ext>
            </p:extLst>
          </p:nvPr>
        </p:nvGraphicFramePr>
        <p:xfrm>
          <a:off x="1326772" y="2232260"/>
          <a:ext cx="9538456" cy="3203859"/>
        </p:xfrm>
        <a:graphic>
          <a:graphicData uri="http://schemas.openxmlformats.org/drawingml/2006/table">
            <a:tbl>
              <a:tblPr/>
              <a:tblGrid>
                <a:gridCol w="5606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749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027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9653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800" b="1" strike="noStrike" spc="-1" dirty="0">
                          <a:solidFill>
                            <a:schemeClr val="lt1"/>
                          </a:solidFill>
                          <a:latin typeface="이사만루체 Medium" panose="00000600000000000000" pitchFamily="2" charset="-127"/>
                          <a:ea typeface="이사만루체 Medium" panose="00000600000000000000" pitchFamily="2" charset="-127"/>
                        </a:rPr>
                        <a:t>No</a:t>
                      </a:r>
                      <a:endParaRPr lang="en-US" sz="1800" b="0" strike="noStrike" spc="-1" dirty="0">
                        <a:latin typeface="이사만루체 Medium" panose="00000600000000000000" pitchFamily="2" charset="-127"/>
                        <a:ea typeface="이사만루체 Medium" panose="00000600000000000000" pitchFamily="2" charset="-127"/>
                      </a:endParaRPr>
                    </a:p>
                  </a:txBody>
                  <a:tcPr anchor="ctr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34DB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ko-KR" sz="1800" b="0" strike="noStrike" spc="-1" dirty="0">
                          <a:solidFill>
                            <a:schemeClr val="lt1"/>
                          </a:solidFill>
                          <a:latin typeface="이사만루체 Medium" panose="00000600000000000000" pitchFamily="2" charset="-127"/>
                          <a:ea typeface="이사만루체 Medium" panose="00000600000000000000" pitchFamily="2" charset="-127"/>
                        </a:rPr>
                        <a:t>예</a:t>
                      </a:r>
                      <a:r>
                        <a:rPr lang="en-US" altLang="ko-KR" sz="1800" b="0" strike="noStrike" spc="-1" dirty="0">
                          <a:solidFill>
                            <a:schemeClr val="lt1"/>
                          </a:solidFill>
                          <a:latin typeface="이사만루체 Medium" panose="00000600000000000000" pitchFamily="2" charset="-127"/>
                          <a:ea typeface="이사만루체 Medium" panose="00000600000000000000" pitchFamily="2" charset="-127"/>
                        </a:rPr>
                        <a:t> </a:t>
                      </a:r>
                      <a:r>
                        <a:rPr lang="ko-KR" sz="1800" b="0" strike="noStrike" spc="-1" dirty="0">
                          <a:solidFill>
                            <a:schemeClr val="lt1"/>
                          </a:solidFill>
                          <a:latin typeface="이사만루체 Medium" panose="00000600000000000000" pitchFamily="2" charset="-127"/>
                          <a:ea typeface="이사만루체 Medium" panose="00000600000000000000" pitchFamily="2" charset="-127"/>
                        </a:rPr>
                        <a:t>상</a:t>
                      </a:r>
                      <a:r>
                        <a:rPr lang="en-US" altLang="ko-KR" sz="1800" b="0" strike="noStrike" spc="-1" dirty="0">
                          <a:solidFill>
                            <a:schemeClr val="lt1"/>
                          </a:solidFill>
                          <a:latin typeface="이사만루체 Medium" panose="00000600000000000000" pitchFamily="2" charset="-127"/>
                          <a:ea typeface="이사만루체 Medium" panose="00000600000000000000" pitchFamily="2" charset="-127"/>
                        </a:rPr>
                        <a:t> </a:t>
                      </a:r>
                      <a:r>
                        <a:rPr lang="ko-KR" sz="1800" b="0" strike="noStrike" spc="-1" dirty="0">
                          <a:solidFill>
                            <a:schemeClr val="lt1"/>
                          </a:solidFill>
                          <a:latin typeface="이사만루체 Medium" panose="00000600000000000000" pitchFamily="2" charset="-127"/>
                          <a:ea typeface="이사만루체 Medium" panose="00000600000000000000" pitchFamily="2" charset="-127"/>
                        </a:rPr>
                        <a:t>이</a:t>
                      </a:r>
                      <a:r>
                        <a:rPr lang="en-US" altLang="ko-KR" sz="1800" b="0" strike="noStrike" spc="-1" dirty="0">
                          <a:solidFill>
                            <a:schemeClr val="lt1"/>
                          </a:solidFill>
                          <a:latin typeface="이사만루체 Medium" panose="00000600000000000000" pitchFamily="2" charset="-127"/>
                          <a:ea typeface="이사만루체 Medium" panose="00000600000000000000" pitchFamily="2" charset="-127"/>
                        </a:rPr>
                        <a:t> </a:t>
                      </a:r>
                      <a:r>
                        <a:rPr lang="ko-KR" sz="1800" b="0" strike="noStrike" spc="-1" dirty="0">
                          <a:solidFill>
                            <a:schemeClr val="lt1"/>
                          </a:solidFill>
                          <a:latin typeface="이사만루체 Medium" panose="00000600000000000000" pitchFamily="2" charset="-127"/>
                          <a:ea typeface="이사만루체 Medium" panose="00000600000000000000" pitchFamily="2" charset="-127"/>
                        </a:rPr>
                        <a:t>슈</a:t>
                      </a:r>
                      <a:endParaRPr lang="en-US" sz="1800" b="0" strike="noStrike" spc="-1" dirty="0">
                        <a:latin typeface="이사만루체 Medium" panose="00000600000000000000" pitchFamily="2" charset="-127"/>
                        <a:ea typeface="이사만루체 Medium" panose="00000600000000000000" pitchFamily="2" charset="-127"/>
                      </a:endParaRPr>
                    </a:p>
                  </a:txBody>
                  <a:tcPr anchor="ctr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34DB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ko-KR" sz="1800" b="0" strike="noStrike" spc="-1" dirty="0">
                          <a:solidFill>
                            <a:schemeClr val="lt1"/>
                          </a:solidFill>
                          <a:latin typeface="이사만루체 Medium" panose="00000600000000000000" pitchFamily="2" charset="-127"/>
                          <a:ea typeface="이사만루체 Medium" panose="00000600000000000000" pitchFamily="2" charset="-127"/>
                        </a:rPr>
                        <a:t>대</a:t>
                      </a:r>
                      <a:r>
                        <a:rPr lang="en-US" altLang="ko-KR" sz="1800" b="0" strike="noStrike" spc="-1" dirty="0">
                          <a:solidFill>
                            <a:schemeClr val="lt1"/>
                          </a:solidFill>
                          <a:latin typeface="이사만루체 Medium" panose="00000600000000000000" pitchFamily="2" charset="-127"/>
                          <a:ea typeface="이사만루체 Medium" panose="00000600000000000000" pitchFamily="2" charset="-127"/>
                        </a:rPr>
                        <a:t> </a:t>
                      </a:r>
                      <a:r>
                        <a:rPr lang="ko-KR" sz="1800" b="0" strike="noStrike" spc="-1" dirty="0">
                          <a:solidFill>
                            <a:schemeClr val="lt1"/>
                          </a:solidFill>
                          <a:latin typeface="이사만루체 Medium" panose="00000600000000000000" pitchFamily="2" charset="-127"/>
                          <a:ea typeface="이사만루체 Medium" panose="00000600000000000000" pitchFamily="2" charset="-127"/>
                        </a:rPr>
                        <a:t>응</a:t>
                      </a:r>
                      <a:r>
                        <a:rPr lang="en-US" altLang="ko-KR" sz="1800" b="0" strike="noStrike" spc="-1" dirty="0">
                          <a:solidFill>
                            <a:schemeClr val="lt1"/>
                          </a:solidFill>
                          <a:latin typeface="이사만루체 Medium" panose="00000600000000000000" pitchFamily="2" charset="-127"/>
                          <a:ea typeface="이사만루체 Medium" panose="00000600000000000000" pitchFamily="2" charset="-127"/>
                        </a:rPr>
                        <a:t> </a:t>
                      </a:r>
                      <a:r>
                        <a:rPr lang="ko-KR" sz="1800" b="0" strike="noStrike" spc="-1" dirty="0">
                          <a:solidFill>
                            <a:schemeClr val="lt1"/>
                          </a:solidFill>
                          <a:latin typeface="이사만루체 Medium" panose="00000600000000000000" pitchFamily="2" charset="-127"/>
                          <a:ea typeface="이사만루체 Medium" panose="00000600000000000000" pitchFamily="2" charset="-127"/>
                        </a:rPr>
                        <a:t>방</a:t>
                      </a:r>
                      <a:r>
                        <a:rPr lang="en-US" altLang="ko-KR" sz="1800" b="0" strike="noStrike" spc="-1" dirty="0">
                          <a:solidFill>
                            <a:schemeClr val="lt1"/>
                          </a:solidFill>
                          <a:latin typeface="이사만루체 Medium" panose="00000600000000000000" pitchFamily="2" charset="-127"/>
                          <a:ea typeface="이사만루체 Medium" panose="00000600000000000000" pitchFamily="2" charset="-127"/>
                        </a:rPr>
                        <a:t> </a:t>
                      </a:r>
                      <a:r>
                        <a:rPr lang="ko-KR" sz="1800" b="0" strike="noStrike" spc="-1" dirty="0">
                          <a:solidFill>
                            <a:schemeClr val="lt1"/>
                          </a:solidFill>
                          <a:latin typeface="이사만루체 Medium" panose="00000600000000000000" pitchFamily="2" charset="-127"/>
                          <a:ea typeface="이사만루체 Medium" panose="00000600000000000000" pitchFamily="2" charset="-127"/>
                        </a:rPr>
                        <a:t>안</a:t>
                      </a:r>
                      <a:endParaRPr lang="en-US" sz="1800" b="0" strike="noStrike" spc="-1" dirty="0">
                        <a:latin typeface="이사만루체 Medium" panose="00000600000000000000" pitchFamily="2" charset="-127"/>
                        <a:ea typeface="이사만루체 Medium" panose="00000600000000000000" pitchFamily="2" charset="-127"/>
                      </a:endParaRPr>
                    </a:p>
                  </a:txBody>
                  <a:tcPr anchor="ctr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34DB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657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800" b="1" strike="noStrike" spc="-1" dirty="0">
                          <a:solidFill>
                            <a:schemeClr val="bg1"/>
                          </a:solidFill>
                          <a:latin typeface="이사만루체 Medium" panose="00000600000000000000" pitchFamily="2" charset="-127"/>
                          <a:ea typeface="이사만루체 Medium" panose="00000600000000000000" pitchFamily="2" charset="-127"/>
                        </a:rPr>
                        <a:t>1</a:t>
                      </a:r>
                      <a:endParaRPr lang="en-US" sz="1800" b="0" strike="noStrike" spc="-1" dirty="0">
                        <a:solidFill>
                          <a:schemeClr val="bg1"/>
                        </a:solidFill>
                        <a:latin typeface="이사만루체 Medium" panose="00000600000000000000" pitchFamily="2" charset="-127"/>
                        <a:ea typeface="이사만루체 Medium" panose="00000600000000000000" pitchFamily="2" charset="-127"/>
                      </a:endParaRPr>
                    </a:p>
                  </a:txBody>
                  <a:tcPr marL="45720" marR="45720" anchor="ctr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34DBB"/>
                    </a:solidFill>
                  </a:tcPr>
                </a:tc>
                <a:tc>
                  <a:txBody>
                    <a:bodyPr/>
                    <a:lstStyle/>
                    <a:p>
                      <a:pPr marL="71280"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ko-KR" sz="1800" b="0" strike="noStrike" spc="-1" dirty="0">
                          <a:solidFill>
                            <a:schemeClr val="tx1"/>
                          </a:solidFill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카테고리별 데이터</a:t>
                      </a:r>
                      <a:r>
                        <a:rPr lang="en-US" altLang="ko-KR" sz="1800" b="0" strike="noStrike" spc="-1" dirty="0">
                          <a:solidFill>
                            <a:schemeClr val="tx1"/>
                          </a:solidFill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 </a:t>
                      </a:r>
                      <a:r>
                        <a:rPr lang="ko-KR" sz="1800" b="1" strike="noStrike" spc="-1" dirty="0">
                          <a:solidFill>
                            <a:schemeClr val="tx1"/>
                          </a:solidFill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불균형</a:t>
                      </a:r>
                      <a:endParaRPr lang="en-US" altLang="ko-KR" sz="1800" b="1" strike="noStrike" spc="-1" dirty="0">
                        <a:solidFill>
                          <a:schemeClr val="tx1"/>
                        </a:solidFill>
                        <a:latin typeface="이사만루체 Light" panose="00000300000000000000" pitchFamily="2" charset="-127"/>
                        <a:ea typeface="이사만루체 Light" panose="00000300000000000000" pitchFamily="2" charset="-127"/>
                      </a:endParaRPr>
                    </a:p>
                  </a:txBody>
                  <a:tcPr anchor="ctr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93600" indent="-22680"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ko-KR" altLang="en-US" sz="1800" b="0" strike="noStrike" spc="-1" dirty="0">
                          <a:solidFill>
                            <a:schemeClr val="tx1"/>
                          </a:solidFill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데이터 변환을 통한 </a:t>
                      </a:r>
                      <a:r>
                        <a:rPr lang="ko-KR" altLang="en-US" sz="1800" b="1" strike="noStrike" spc="-1" dirty="0">
                          <a:solidFill>
                            <a:schemeClr val="tx1"/>
                          </a:solidFill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데이터 증강</a:t>
                      </a:r>
                      <a:endParaRPr lang="en-US" sz="1800" b="1" strike="noStrike" spc="-1" dirty="0">
                        <a:solidFill>
                          <a:schemeClr val="tx1"/>
                        </a:solidFill>
                        <a:latin typeface="이사만루체 Light" panose="00000300000000000000" pitchFamily="2" charset="-127"/>
                        <a:ea typeface="이사만루체 Light" panose="00000300000000000000" pitchFamily="2" charset="-127"/>
                      </a:endParaRPr>
                    </a:p>
                  </a:txBody>
                  <a:tcPr anchor="ctr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9948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800" b="1" strike="noStrike" spc="-1" dirty="0">
                          <a:solidFill>
                            <a:schemeClr val="bg1"/>
                          </a:solidFill>
                          <a:latin typeface="이사만루체 Medium" panose="00000600000000000000" pitchFamily="2" charset="-127"/>
                          <a:ea typeface="이사만루체 Medium" panose="00000600000000000000" pitchFamily="2" charset="-127"/>
                        </a:rPr>
                        <a:t>2</a:t>
                      </a:r>
                      <a:endParaRPr lang="en-US" sz="1800" b="0" strike="noStrike" spc="-1" dirty="0">
                        <a:solidFill>
                          <a:schemeClr val="bg1"/>
                        </a:solidFill>
                        <a:latin typeface="이사만루체 Medium" panose="00000600000000000000" pitchFamily="2" charset="-127"/>
                        <a:ea typeface="이사만루체 Medium" panose="00000600000000000000" pitchFamily="2" charset="-127"/>
                      </a:endParaRPr>
                    </a:p>
                  </a:txBody>
                  <a:tcPr marL="45720" marR="45720" anchor="ctr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34DBB"/>
                    </a:solidFill>
                  </a:tcPr>
                </a:tc>
                <a:tc>
                  <a:txBody>
                    <a:bodyPr/>
                    <a:lstStyle/>
                    <a:p>
                      <a:pPr marL="93600" indent="-22680"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ko-KR" sz="1800" b="0" strike="noStrike" spc="-1" dirty="0">
                          <a:solidFill>
                            <a:schemeClr val="tx1"/>
                          </a:solidFill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모델링</a:t>
                      </a:r>
                      <a:r>
                        <a:rPr lang="en-US" altLang="ko-KR" sz="1800" b="0" strike="noStrike" spc="-1" dirty="0">
                          <a:solidFill>
                            <a:schemeClr val="tx1"/>
                          </a:solidFill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 </a:t>
                      </a:r>
                      <a:r>
                        <a:rPr lang="ko-KR" sz="1800" b="0" strike="noStrike" spc="-1" dirty="0">
                          <a:solidFill>
                            <a:schemeClr val="tx1"/>
                          </a:solidFill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시</a:t>
                      </a:r>
                      <a:r>
                        <a:rPr lang="en-US" sz="1800" b="0" strike="noStrike" spc="-1" dirty="0">
                          <a:solidFill>
                            <a:schemeClr val="tx1"/>
                          </a:solidFill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 </a:t>
                      </a:r>
                      <a:r>
                        <a:rPr lang="en-US" sz="1800" b="0" strike="noStrike" spc="-1" dirty="0" err="1">
                          <a:solidFill>
                            <a:schemeClr val="tx1"/>
                          </a:solidFill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학습</a:t>
                      </a:r>
                      <a:r>
                        <a:rPr lang="en-US" sz="1800" b="0" strike="noStrike" spc="-1" dirty="0">
                          <a:solidFill>
                            <a:schemeClr val="tx1"/>
                          </a:solidFill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 </a:t>
                      </a:r>
                      <a:r>
                        <a:rPr lang="en-US" sz="1800" b="0" strike="noStrike" spc="-1" dirty="0" err="1">
                          <a:solidFill>
                            <a:schemeClr val="tx1"/>
                          </a:solidFill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이미지</a:t>
                      </a:r>
                      <a:r>
                        <a:rPr lang="en-US" sz="1800" b="0" strike="noStrike" spc="-1" dirty="0">
                          <a:solidFill>
                            <a:schemeClr val="tx1"/>
                          </a:solidFill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 </a:t>
                      </a:r>
                      <a:r>
                        <a:rPr lang="ko-KR" altLang="en-US" sz="1800" b="0" strike="noStrike" spc="-1" dirty="0">
                          <a:solidFill>
                            <a:schemeClr val="tx1"/>
                          </a:solidFill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데이터가</a:t>
                      </a:r>
                      <a:r>
                        <a:rPr lang="en-US" sz="1800" b="0" strike="noStrike" spc="-1" dirty="0">
                          <a:solidFill>
                            <a:schemeClr val="tx1"/>
                          </a:solidFill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 </a:t>
                      </a:r>
                      <a:r>
                        <a:rPr lang="en-US" sz="1800" b="1" strike="noStrike" spc="-1" dirty="0" err="1">
                          <a:solidFill>
                            <a:schemeClr val="tx1"/>
                          </a:solidFill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방대함</a:t>
                      </a:r>
                      <a:endParaRPr lang="en-US" sz="1800" b="1" strike="noStrike" spc="-1" dirty="0">
                        <a:solidFill>
                          <a:schemeClr val="tx1"/>
                        </a:solidFill>
                        <a:latin typeface="이사만루체 Light" panose="00000300000000000000" pitchFamily="2" charset="-127"/>
                        <a:ea typeface="이사만루체 Light" panose="00000300000000000000" pitchFamily="2" charset="-127"/>
                      </a:endParaRPr>
                    </a:p>
                  </a:txBody>
                  <a:tcPr anchor="ctr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93600" indent="-22680"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ko-KR" altLang="en-US" sz="1800" b="0" strike="noStrike" spc="-1" dirty="0">
                          <a:solidFill>
                            <a:schemeClr val="tx1"/>
                          </a:solidFill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데이터 </a:t>
                      </a:r>
                      <a:r>
                        <a:rPr lang="ko-KR" altLang="en-US" sz="1800" b="1" strike="noStrike" spc="-1" dirty="0">
                          <a:solidFill>
                            <a:schemeClr val="tx1"/>
                          </a:solidFill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샘플링</a:t>
                      </a:r>
                      <a:r>
                        <a:rPr lang="ko-KR" altLang="en-US" sz="1800" b="0" strike="noStrike" spc="-1" dirty="0">
                          <a:solidFill>
                            <a:schemeClr val="tx1"/>
                          </a:solidFill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으로</a:t>
                      </a:r>
                      <a:r>
                        <a:rPr lang="ko-KR" sz="1800" b="0" strike="noStrike" spc="-1" dirty="0">
                          <a:solidFill>
                            <a:schemeClr val="tx1"/>
                          </a:solidFill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 데이터의 양을 줄임</a:t>
                      </a:r>
                      <a:endParaRPr lang="en-US" sz="1800" b="0" strike="noStrike" spc="-1" dirty="0">
                        <a:solidFill>
                          <a:schemeClr val="tx1"/>
                        </a:solidFill>
                        <a:latin typeface="이사만루체 Light" panose="00000300000000000000" pitchFamily="2" charset="-127"/>
                        <a:ea typeface="이사만루체 Light" panose="00000300000000000000" pitchFamily="2" charset="-127"/>
                      </a:endParaRPr>
                    </a:p>
                  </a:txBody>
                  <a:tcPr anchor="ctr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2126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800" b="1" strike="noStrike" spc="-1" dirty="0">
                          <a:solidFill>
                            <a:schemeClr val="bg1"/>
                          </a:solidFill>
                          <a:latin typeface="이사만루체 Medium" panose="00000600000000000000" pitchFamily="2" charset="-127"/>
                          <a:ea typeface="이사만루체 Medium" panose="00000600000000000000" pitchFamily="2" charset="-127"/>
                        </a:rPr>
                        <a:t>3</a:t>
                      </a:r>
                      <a:endParaRPr lang="en-US" sz="1800" b="0" strike="noStrike" spc="-1" dirty="0">
                        <a:solidFill>
                          <a:schemeClr val="bg1"/>
                        </a:solidFill>
                        <a:latin typeface="이사만루체 Medium" panose="00000600000000000000" pitchFamily="2" charset="-127"/>
                        <a:ea typeface="이사만루체 Medium" panose="00000600000000000000" pitchFamily="2" charset="-127"/>
                      </a:endParaRPr>
                    </a:p>
                  </a:txBody>
                  <a:tcPr marL="45720" marR="45720" anchor="ctr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34DBB"/>
                    </a:solidFill>
                  </a:tcPr>
                </a:tc>
                <a:tc>
                  <a:txBody>
                    <a:bodyPr/>
                    <a:lstStyle/>
                    <a:p>
                      <a:pPr marL="93600" indent="-22680"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ko-KR" altLang="en-US" sz="1800" b="0" strike="noStrike" spc="-1" dirty="0">
                          <a:solidFill>
                            <a:schemeClr val="tx1"/>
                          </a:solidFill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텍스트 데이터 필터링 기준이 모호함</a:t>
                      </a:r>
                      <a:endParaRPr lang="en-US" sz="1800" b="0" strike="noStrike" spc="-1" dirty="0">
                        <a:solidFill>
                          <a:schemeClr val="tx1"/>
                        </a:solidFill>
                        <a:latin typeface="이사만루체 Light" panose="00000300000000000000" pitchFamily="2" charset="-127"/>
                        <a:ea typeface="이사만루체 Light" panose="00000300000000000000" pitchFamily="2" charset="-127"/>
                      </a:endParaRPr>
                    </a:p>
                  </a:txBody>
                  <a:tcPr anchor="ctr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93600" indent="-22680"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ko-KR" altLang="en-US" sz="1800" b="0" strike="noStrike" spc="-1" dirty="0" err="1">
                          <a:solidFill>
                            <a:schemeClr val="tx1"/>
                          </a:solidFill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광고글에</a:t>
                      </a:r>
                      <a:r>
                        <a:rPr lang="ko-KR" altLang="en-US" sz="1800" b="0" strike="noStrike" spc="-1" dirty="0">
                          <a:solidFill>
                            <a:schemeClr val="tx1"/>
                          </a:solidFill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 자주 사용되는 문장을 학습시킴</a:t>
                      </a:r>
                      <a:endParaRPr lang="en-US" sz="1800" b="0" strike="noStrike" spc="-1" dirty="0">
                        <a:solidFill>
                          <a:schemeClr val="tx1"/>
                        </a:solidFill>
                        <a:latin typeface="이사만루체 Light" panose="00000300000000000000" pitchFamily="2" charset="-127"/>
                        <a:ea typeface="이사만루체 Light" panose="00000300000000000000" pitchFamily="2" charset="-127"/>
                      </a:endParaRPr>
                    </a:p>
                  </a:txBody>
                  <a:tcPr anchor="ctr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338871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53A32B9-48F1-9A46-3688-055888D09B0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0" y="-745036"/>
            <a:ext cx="12192000" cy="8534400"/>
          </a:xfrm>
          <a:prstGeom prst="rect">
            <a:avLst/>
          </a:prstGeom>
        </p:spPr>
      </p:pic>
      <p:sp>
        <p:nvSpPr>
          <p:cNvPr id="2" name="PlaceHolder 1">
            <a:extLst>
              <a:ext uri="{FF2B5EF4-FFF2-40B4-BE49-F238E27FC236}">
                <a16:creationId xmlns:a16="http://schemas.microsoft.com/office/drawing/2014/main" id="{10A9FD8F-28A7-B9C6-C4FB-0724A330FC86}"/>
              </a:ext>
            </a:extLst>
          </p:cNvPr>
          <p:cNvSpPr txBox="1">
            <a:spLocks/>
          </p:cNvSpPr>
          <p:nvPr/>
        </p:nvSpPr>
        <p:spPr>
          <a:xfrm>
            <a:off x="193770" y="127009"/>
            <a:ext cx="10514880" cy="4838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  <a:tabLst>
                <a:tab pos="0" algn="l"/>
              </a:tabLst>
            </a:pPr>
            <a:r>
              <a:rPr lang="en-US" altLang="ko-KR" sz="3200" b="1" spc="-1" dirty="0">
                <a:solidFill>
                  <a:schemeClr val="dk1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6. </a:t>
            </a:r>
            <a:r>
              <a:rPr lang="ko-KR" altLang="en-US" sz="3200" b="1" spc="-1" dirty="0">
                <a:solidFill>
                  <a:schemeClr val="dk1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프로젝트 관련 문서 </a:t>
            </a:r>
            <a:r>
              <a:rPr lang="en-US" altLang="ko-KR" sz="3200" b="1" spc="-1" dirty="0">
                <a:solidFill>
                  <a:schemeClr val="dk1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- </a:t>
            </a:r>
            <a:r>
              <a:rPr lang="ko-KR" altLang="en-US" sz="3200" b="1" spc="-1" dirty="0">
                <a:solidFill>
                  <a:schemeClr val="dk1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상세 기능 설명서</a:t>
            </a:r>
            <a:endParaRPr lang="en-US" sz="3200" spc="-1" dirty="0"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E31AE48E-390F-6517-832C-B31BD9ED76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1180991"/>
              </p:ext>
            </p:extLst>
          </p:nvPr>
        </p:nvGraphicFramePr>
        <p:xfrm>
          <a:off x="330200" y="833588"/>
          <a:ext cx="11531600" cy="5707898"/>
        </p:xfrm>
        <a:graphic>
          <a:graphicData uri="http://schemas.openxmlformats.org/drawingml/2006/table">
            <a:tbl>
              <a:tblPr>
                <a:tableStyleId>{47BC18BF-7335-46B0-8B76-BF6C2061C615}</a:tableStyleId>
              </a:tblPr>
              <a:tblGrid>
                <a:gridCol w="678725">
                  <a:extLst>
                    <a:ext uri="{9D8B030D-6E8A-4147-A177-3AD203B41FA5}">
                      <a16:colId xmlns:a16="http://schemas.microsoft.com/office/drawing/2014/main" val="3277235082"/>
                    </a:ext>
                  </a:extLst>
                </a:gridCol>
                <a:gridCol w="1415358">
                  <a:extLst>
                    <a:ext uri="{9D8B030D-6E8A-4147-A177-3AD203B41FA5}">
                      <a16:colId xmlns:a16="http://schemas.microsoft.com/office/drawing/2014/main" val="2425314027"/>
                    </a:ext>
                  </a:extLst>
                </a:gridCol>
                <a:gridCol w="2252181">
                  <a:extLst>
                    <a:ext uri="{9D8B030D-6E8A-4147-A177-3AD203B41FA5}">
                      <a16:colId xmlns:a16="http://schemas.microsoft.com/office/drawing/2014/main" val="3288371639"/>
                    </a:ext>
                  </a:extLst>
                </a:gridCol>
                <a:gridCol w="5723884">
                  <a:extLst>
                    <a:ext uri="{9D8B030D-6E8A-4147-A177-3AD203B41FA5}">
                      <a16:colId xmlns:a16="http://schemas.microsoft.com/office/drawing/2014/main" val="191655455"/>
                    </a:ext>
                  </a:extLst>
                </a:gridCol>
                <a:gridCol w="565380">
                  <a:extLst>
                    <a:ext uri="{9D8B030D-6E8A-4147-A177-3AD203B41FA5}">
                      <a16:colId xmlns:a16="http://schemas.microsoft.com/office/drawing/2014/main" val="881922656"/>
                    </a:ext>
                  </a:extLst>
                </a:gridCol>
                <a:gridCol w="896072">
                  <a:extLst>
                    <a:ext uri="{9D8B030D-6E8A-4147-A177-3AD203B41FA5}">
                      <a16:colId xmlns:a16="http://schemas.microsoft.com/office/drawing/2014/main" val="1750505226"/>
                    </a:ext>
                  </a:extLst>
                </a:gridCol>
              </a:tblGrid>
              <a:tr h="22615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 dirty="0">
                          <a:solidFill>
                            <a:schemeClr val="bg1"/>
                          </a:solidFill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구분</a:t>
                      </a:r>
                      <a:endParaRPr lang="ko-KR" altLang="en-US" sz="1050" b="1" i="0" u="none" strike="noStrike" dirty="0">
                        <a:solidFill>
                          <a:schemeClr val="bg1"/>
                        </a:solidFill>
                        <a:effectLst/>
                        <a:latin typeface="이사만루체 Light" panose="00000300000000000000" pitchFamily="2" charset="-127"/>
                        <a:ea typeface="이사만루체 Light" panose="00000300000000000000" pitchFamily="2" charset="-127"/>
                      </a:endParaRPr>
                    </a:p>
                  </a:txBody>
                  <a:tcPr marL="4121" marR="4121" marT="4121" marB="0" anchor="ctr">
                    <a:solidFill>
                      <a:srgbClr val="034DB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 dirty="0" err="1">
                          <a:solidFill>
                            <a:schemeClr val="bg1"/>
                          </a:solidFill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모듈명</a:t>
                      </a:r>
                      <a:endParaRPr lang="ko-KR" altLang="en-US" sz="1050" b="1" i="0" u="none" strike="noStrike" dirty="0">
                        <a:solidFill>
                          <a:schemeClr val="bg1"/>
                        </a:solidFill>
                        <a:effectLst/>
                        <a:latin typeface="이사만루체 Light" panose="00000300000000000000" pitchFamily="2" charset="-127"/>
                        <a:ea typeface="이사만루체 Light" panose="00000300000000000000" pitchFamily="2" charset="-127"/>
                      </a:endParaRPr>
                    </a:p>
                  </a:txBody>
                  <a:tcPr marL="4121" marR="4121" marT="4121" marB="0" anchor="ctr">
                    <a:solidFill>
                      <a:srgbClr val="034DB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 dirty="0" err="1">
                          <a:solidFill>
                            <a:schemeClr val="bg1"/>
                          </a:solidFill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기능명</a:t>
                      </a:r>
                      <a:endParaRPr lang="ko-KR" altLang="en-US" sz="1050" b="1" i="0" u="none" strike="noStrike" dirty="0">
                        <a:solidFill>
                          <a:schemeClr val="bg1"/>
                        </a:solidFill>
                        <a:effectLst/>
                        <a:latin typeface="이사만루체 Light" panose="00000300000000000000" pitchFamily="2" charset="-127"/>
                        <a:ea typeface="이사만루체 Light" panose="00000300000000000000" pitchFamily="2" charset="-127"/>
                      </a:endParaRPr>
                    </a:p>
                  </a:txBody>
                  <a:tcPr marL="4121" marR="4121" marT="4121" marB="0" anchor="ctr">
                    <a:solidFill>
                      <a:srgbClr val="034DB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 dirty="0">
                          <a:solidFill>
                            <a:schemeClr val="bg1"/>
                          </a:solidFill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기능 상세설명</a:t>
                      </a:r>
                      <a:endParaRPr lang="ko-KR" altLang="en-US" sz="1050" b="1" i="0" u="none" strike="noStrike" dirty="0">
                        <a:solidFill>
                          <a:schemeClr val="bg1"/>
                        </a:solidFill>
                        <a:effectLst/>
                        <a:latin typeface="이사만루체 Light" panose="00000300000000000000" pitchFamily="2" charset="-127"/>
                        <a:ea typeface="이사만루체 Light" panose="00000300000000000000" pitchFamily="2" charset="-127"/>
                      </a:endParaRPr>
                    </a:p>
                  </a:txBody>
                  <a:tcPr marL="4121" marR="4121" marT="4121" marB="0" anchor="ctr">
                    <a:solidFill>
                      <a:srgbClr val="034DB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 dirty="0">
                          <a:solidFill>
                            <a:schemeClr val="bg1"/>
                          </a:solidFill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우선순위</a:t>
                      </a:r>
                      <a:endParaRPr lang="ko-KR" altLang="en-US" sz="1050" b="1" i="0" u="none" strike="noStrike" dirty="0">
                        <a:solidFill>
                          <a:schemeClr val="bg1"/>
                        </a:solidFill>
                        <a:effectLst/>
                        <a:latin typeface="이사만루체 Light" panose="00000300000000000000" pitchFamily="2" charset="-127"/>
                        <a:ea typeface="이사만루체 Light" panose="00000300000000000000" pitchFamily="2" charset="-127"/>
                      </a:endParaRPr>
                    </a:p>
                  </a:txBody>
                  <a:tcPr marL="4121" marR="4121" marT="4121" marB="0" anchor="ctr">
                    <a:solidFill>
                      <a:srgbClr val="034DB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 dirty="0">
                          <a:solidFill>
                            <a:schemeClr val="bg1"/>
                          </a:solidFill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담당자</a:t>
                      </a:r>
                      <a:endParaRPr lang="ko-KR" altLang="en-US" sz="1050" b="1" i="0" u="none" strike="noStrike" dirty="0">
                        <a:solidFill>
                          <a:schemeClr val="bg1"/>
                        </a:solidFill>
                        <a:effectLst/>
                        <a:latin typeface="이사만루체 Light" panose="00000300000000000000" pitchFamily="2" charset="-127"/>
                        <a:ea typeface="이사만루체 Light" panose="00000300000000000000" pitchFamily="2" charset="-127"/>
                      </a:endParaRPr>
                    </a:p>
                  </a:txBody>
                  <a:tcPr marL="4121" marR="4121" marT="4121" marB="0" anchor="ctr">
                    <a:solidFill>
                      <a:srgbClr val="034DB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17937"/>
                  </a:ext>
                </a:extLst>
              </a:tr>
              <a:tr h="226156">
                <a:tc rowSpan="19"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 dirty="0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데이터</a:t>
                      </a:r>
                      <a:br>
                        <a:rPr lang="ko-KR" altLang="en-US" sz="1050" b="1" u="none" strike="noStrike" dirty="0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</a:br>
                      <a:r>
                        <a:rPr lang="ko-KR" altLang="en-US" sz="1050" b="1" u="none" strike="noStrike" dirty="0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베이스</a:t>
                      </a:r>
                      <a:br>
                        <a:rPr lang="ko-KR" altLang="en-US" sz="1050" b="1" u="none" strike="noStrike" dirty="0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</a:br>
                      <a:r>
                        <a:rPr lang="en-US" altLang="ko-KR" sz="1050" b="1" u="none" strike="noStrike" dirty="0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(DB)</a:t>
                      </a:r>
                      <a:endParaRPr lang="en-US" altLang="ko-KR" sz="1050" b="1" i="0" u="none" strike="noStrike" dirty="0">
                        <a:solidFill>
                          <a:srgbClr val="000000"/>
                        </a:solidFill>
                        <a:effectLst/>
                        <a:latin typeface="이사만루체 Light" panose="00000300000000000000" pitchFamily="2" charset="-127"/>
                        <a:ea typeface="이사만루체 Light" panose="00000300000000000000" pitchFamily="2" charset="-127"/>
                      </a:endParaRPr>
                    </a:p>
                  </a:txBody>
                  <a:tcPr marL="4121" marR="4121" marT="4121" marB="0" anchor="ctr">
                    <a:solidFill>
                      <a:schemeClr val="bg1"/>
                    </a:solidFill>
                  </a:tcPr>
                </a:tc>
                <a:tc rowSpan="5">
                  <a:txBody>
                    <a:bodyPr/>
                    <a:lstStyle/>
                    <a:p>
                      <a:pPr algn="l" fontAlgn="ctr"/>
                      <a:r>
                        <a:rPr lang="en-US" altLang="ko-KR" sz="1050" b="1" u="none" strike="noStrike" dirty="0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1. </a:t>
                      </a:r>
                      <a:r>
                        <a:rPr lang="ko-KR" altLang="en-US" sz="1050" b="1" u="none" strike="noStrike" dirty="0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데이터 수집</a:t>
                      </a:r>
                      <a:endParaRPr lang="ko-KR" alt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이사만루체 Light" panose="00000300000000000000" pitchFamily="2" charset="-127"/>
                        <a:ea typeface="이사만루체 Light" panose="00000300000000000000" pitchFamily="2" charset="-127"/>
                      </a:endParaRPr>
                    </a:p>
                  </a:txBody>
                  <a:tcPr marL="98894" marR="4121" marT="4121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50" u="none" strike="noStrike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1-1. </a:t>
                      </a:r>
                      <a:r>
                        <a:rPr lang="ko-KR" altLang="en-US" sz="1050" u="none" strike="noStrike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사용자 위치 정보 수집</a:t>
                      </a:r>
                      <a:endParaRPr lang="ko-KR" altLang="en-US" sz="1050" b="0" i="0" u="none" strike="noStrike">
                        <a:solidFill>
                          <a:srgbClr val="000000"/>
                        </a:solidFill>
                        <a:effectLst/>
                        <a:latin typeface="이사만루체 Light" panose="00000300000000000000" pitchFamily="2" charset="-127"/>
                        <a:ea typeface="이사만루체 Light" panose="00000300000000000000" pitchFamily="2" charset="-127"/>
                      </a:endParaRPr>
                    </a:p>
                  </a:txBody>
                  <a:tcPr marL="98894" marR="4121" marT="4121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50" u="none" strike="noStrike" dirty="0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GPS</a:t>
                      </a:r>
                      <a:r>
                        <a:rPr lang="ko-KR" altLang="en-US" sz="1050" u="none" strike="noStrike" dirty="0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를 통한 사용자의 </a:t>
                      </a:r>
                      <a:r>
                        <a:rPr lang="ko-KR" altLang="en-US" sz="1050" u="none" strike="noStrike" dirty="0">
                          <a:solidFill>
                            <a:srgbClr val="FF0000"/>
                          </a:solidFill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위치 정보 </a:t>
                      </a:r>
                      <a:r>
                        <a:rPr lang="ko-KR" altLang="en-US" sz="1050" u="none" strike="noStrike" dirty="0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확인</a:t>
                      </a:r>
                      <a:r>
                        <a:rPr lang="en-US" altLang="ko-KR" sz="1050" u="none" strike="noStrike" dirty="0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, </a:t>
                      </a:r>
                      <a:r>
                        <a:rPr lang="ko-KR" altLang="en-US" sz="1050" u="none" strike="noStrike" dirty="0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방문 기록 저장</a:t>
                      </a:r>
                      <a:endParaRPr lang="ko-KR" alt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이사만루체 Light" panose="00000300000000000000" pitchFamily="2" charset="-127"/>
                        <a:ea typeface="이사만루체 Light" panose="00000300000000000000" pitchFamily="2" charset="-127"/>
                      </a:endParaRPr>
                    </a:p>
                  </a:txBody>
                  <a:tcPr marL="98894" marR="4121" marT="4121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u="none" strike="noStrike" dirty="0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2</a:t>
                      </a:r>
                      <a:endParaRPr lang="en-US" altLang="ko-KR" sz="1050" b="0" i="0" u="none" strike="noStrike" dirty="0">
                        <a:solidFill>
                          <a:srgbClr val="000000"/>
                        </a:solidFill>
                        <a:effectLst/>
                        <a:latin typeface="이사만루체 Light" panose="00000300000000000000" pitchFamily="2" charset="-127"/>
                        <a:ea typeface="이사만루체 Light" panose="00000300000000000000" pitchFamily="2" charset="-127"/>
                      </a:endParaRPr>
                    </a:p>
                  </a:txBody>
                  <a:tcPr marL="4121" marR="4121" marT="4121" marB="0" anchor="ctr"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50" u="none" strike="noStrike" dirty="0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박병준</a:t>
                      </a:r>
                      <a:endParaRPr lang="ko-KR" alt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이사만루체 Light" panose="00000300000000000000" pitchFamily="2" charset="-127"/>
                        <a:ea typeface="이사만루체 Light" panose="00000300000000000000" pitchFamily="2" charset="-127"/>
                      </a:endParaRPr>
                    </a:p>
                  </a:txBody>
                  <a:tcPr marL="4121" marR="4121" marT="4121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1173623"/>
                  </a:ext>
                </a:extLst>
              </a:tr>
              <a:tr h="22615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50" u="none" strike="noStrike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1-2. </a:t>
                      </a:r>
                      <a:r>
                        <a:rPr lang="ko-KR" altLang="en-US" sz="1050" u="none" strike="noStrike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관광지 위치 정보 수집</a:t>
                      </a:r>
                      <a:endParaRPr lang="ko-KR" altLang="en-US" sz="1050" b="0" i="0" u="none" strike="noStrike">
                        <a:solidFill>
                          <a:srgbClr val="000000"/>
                        </a:solidFill>
                        <a:effectLst/>
                        <a:latin typeface="이사만루체 Light" panose="00000300000000000000" pitchFamily="2" charset="-127"/>
                        <a:ea typeface="이사만루체 Light" panose="00000300000000000000" pitchFamily="2" charset="-127"/>
                      </a:endParaRPr>
                    </a:p>
                  </a:txBody>
                  <a:tcPr marL="98894" marR="4121" marT="4121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50" u="none" strike="noStrike" dirty="0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DB</a:t>
                      </a:r>
                      <a:r>
                        <a:rPr lang="ko-KR" altLang="en-US" sz="1050" u="none" strike="noStrike" dirty="0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에 축적된 각 관광지의 위치 저장</a:t>
                      </a:r>
                      <a:endParaRPr lang="ko-KR" alt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이사만루체 Light" panose="00000300000000000000" pitchFamily="2" charset="-127"/>
                        <a:ea typeface="이사만루체 Light" panose="00000300000000000000" pitchFamily="2" charset="-127"/>
                      </a:endParaRPr>
                    </a:p>
                  </a:txBody>
                  <a:tcPr marL="98894" marR="4121" marT="4121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u="none" strike="noStrike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2</a:t>
                      </a:r>
                      <a:endParaRPr lang="en-US" altLang="ko-KR" sz="1050" b="0" i="0" u="none" strike="noStrike">
                        <a:solidFill>
                          <a:srgbClr val="000000"/>
                        </a:solidFill>
                        <a:effectLst/>
                        <a:latin typeface="이사만루체 Light" panose="00000300000000000000" pitchFamily="2" charset="-127"/>
                        <a:ea typeface="이사만루체 Light" panose="00000300000000000000" pitchFamily="2" charset="-127"/>
                      </a:endParaRPr>
                    </a:p>
                  </a:txBody>
                  <a:tcPr marL="4121" marR="4121" marT="4121" marB="0" anchor="ctr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2047545"/>
                  </a:ext>
                </a:extLst>
              </a:tr>
              <a:tr h="22615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50" u="none" strike="noStrike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1-3. </a:t>
                      </a:r>
                      <a:r>
                        <a:rPr lang="ko-KR" altLang="en-US" sz="1050" u="none" strike="noStrike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텍스트 크롤링 </a:t>
                      </a:r>
                      <a:r>
                        <a:rPr lang="en-US" altLang="ko-KR" sz="1050" u="none" strike="noStrike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(SNS)</a:t>
                      </a:r>
                      <a:endParaRPr lang="en-US" altLang="ko-KR" sz="1050" b="0" i="0" u="none" strike="noStrike">
                        <a:solidFill>
                          <a:srgbClr val="000000"/>
                        </a:solidFill>
                        <a:effectLst/>
                        <a:latin typeface="이사만루체 Light" panose="00000300000000000000" pitchFamily="2" charset="-127"/>
                        <a:ea typeface="이사만루체 Light" panose="00000300000000000000" pitchFamily="2" charset="-127"/>
                      </a:endParaRPr>
                    </a:p>
                  </a:txBody>
                  <a:tcPr marL="98894" marR="4121" marT="4121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u="none" strike="noStrike" dirty="0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최신 트렌드를 파악할 수 있는 </a:t>
                      </a:r>
                      <a:r>
                        <a:rPr lang="en-US" altLang="ko-KR" sz="1050" u="none" strike="noStrike" dirty="0">
                          <a:solidFill>
                            <a:srgbClr val="FF0000"/>
                          </a:solidFill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SNS </a:t>
                      </a:r>
                      <a:r>
                        <a:rPr lang="ko-KR" altLang="en-US" sz="1050" u="none" strike="noStrike" dirty="0">
                          <a:solidFill>
                            <a:srgbClr val="FF0000"/>
                          </a:solidFill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텍스트 </a:t>
                      </a:r>
                      <a:r>
                        <a:rPr lang="ko-KR" altLang="en-US" sz="1050" u="none" strike="noStrike" dirty="0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주기적 수집 </a:t>
                      </a:r>
                      <a:endParaRPr lang="ko-KR" alt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이사만루체 Light" panose="00000300000000000000" pitchFamily="2" charset="-127"/>
                        <a:ea typeface="이사만루체 Light" panose="00000300000000000000" pitchFamily="2" charset="-127"/>
                      </a:endParaRPr>
                    </a:p>
                  </a:txBody>
                  <a:tcPr marL="98894" marR="4121" marT="4121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u="none" strike="noStrike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1</a:t>
                      </a:r>
                      <a:endParaRPr lang="en-US" altLang="ko-KR" sz="1050" b="0" i="0" u="none" strike="noStrike">
                        <a:solidFill>
                          <a:srgbClr val="000000"/>
                        </a:solidFill>
                        <a:effectLst/>
                        <a:latin typeface="이사만루체 Light" panose="00000300000000000000" pitchFamily="2" charset="-127"/>
                        <a:ea typeface="이사만루체 Light" panose="00000300000000000000" pitchFamily="2" charset="-127"/>
                      </a:endParaRPr>
                    </a:p>
                  </a:txBody>
                  <a:tcPr marL="4121" marR="4121" marT="4121" marB="0" anchor="ctr"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050" u="none" strike="noStrike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이재상</a:t>
                      </a:r>
                      <a:endParaRPr lang="ko-KR" altLang="en-US" sz="1050" b="0" i="0" u="none" strike="noStrike">
                        <a:solidFill>
                          <a:srgbClr val="000000"/>
                        </a:solidFill>
                        <a:effectLst/>
                        <a:latin typeface="이사만루체 Light" panose="00000300000000000000" pitchFamily="2" charset="-127"/>
                        <a:ea typeface="이사만루체 Light" panose="00000300000000000000" pitchFamily="2" charset="-127"/>
                      </a:endParaRPr>
                    </a:p>
                  </a:txBody>
                  <a:tcPr marL="4121" marR="4121" marT="4121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4798592"/>
                  </a:ext>
                </a:extLst>
              </a:tr>
              <a:tr h="22615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50" u="none" strike="noStrike" dirty="0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1-4. </a:t>
                      </a:r>
                      <a:r>
                        <a:rPr lang="ko-KR" altLang="en-US" sz="1050" u="none" strike="noStrike" dirty="0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텍스트 </a:t>
                      </a:r>
                      <a:r>
                        <a:rPr lang="ko-KR" altLang="en-US" sz="1050" u="none" strike="noStrike" dirty="0" err="1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크롤링</a:t>
                      </a:r>
                      <a:r>
                        <a:rPr lang="ko-KR" altLang="en-US" sz="1050" u="none" strike="noStrike" dirty="0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 </a:t>
                      </a:r>
                      <a:r>
                        <a:rPr lang="en-US" altLang="ko-KR" sz="1050" u="none" strike="noStrike" dirty="0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(</a:t>
                      </a:r>
                      <a:r>
                        <a:rPr lang="ko-KR" altLang="en-US" sz="1050" u="none" strike="noStrike" dirty="0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블로그</a:t>
                      </a:r>
                      <a:r>
                        <a:rPr lang="en-US" altLang="ko-KR" sz="1050" u="none" strike="noStrike" dirty="0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)</a:t>
                      </a:r>
                      <a:endParaRPr lang="en-US" altLang="ko-KR" sz="1050" b="0" i="0" u="none" strike="noStrike" dirty="0">
                        <a:solidFill>
                          <a:srgbClr val="000000"/>
                        </a:solidFill>
                        <a:effectLst/>
                        <a:latin typeface="이사만루체 Light" panose="00000300000000000000" pitchFamily="2" charset="-127"/>
                        <a:ea typeface="이사만루체 Light" panose="00000300000000000000" pitchFamily="2" charset="-127"/>
                      </a:endParaRPr>
                    </a:p>
                  </a:txBody>
                  <a:tcPr marL="98894" marR="4121" marT="4121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u="none" strike="noStrike" dirty="0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최신 트렌드를 파악할 수 있는 </a:t>
                      </a:r>
                      <a:r>
                        <a:rPr lang="ko-KR" altLang="en-US" sz="1050" u="none" strike="noStrike" dirty="0">
                          <a:solidFill>
                            <a:srgbClr val="FF0000"/>
                          </a:solidFill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블로그 텍스트 </a:t>
                      </a:r>
                      <a:r>
                        <a:rPr lang="ko-KR" altLang="en-US" sz="1050" u="none" strike="noStrike" dirty="0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주기적 수집 </a:t>
                      </a:r>
                      <a:endParaRPr lang="ko-KR" alt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이사만루체 Light" panose="00000300000000000000" pitchFamily="2" charset="-127"/>
                        <a:ea typeface="이사만루체 Light" panose="00000300000000000000" pitchFamily="2" charset="-127"/>
                      </a:endParaRPr>
                    </a:p>
                  </a:txBody>
                  <a:tcPr marL="98894" marR="4121" marT="4121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u="none" strike="noStrike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1</a:t>
                      </a:r>
                      <a:endParaRPr lang="en-US" altLang="ko-KR" sz="1050" b="0" i="0" u="none" strike="noStrike">
                        <a:solidFill>
                          <a:srgbClr val="000000"/>
                        </a:solidFill>
                        <a:effectLst/>
                        <a:latin typeface="이사만루체 Light" panose="00000300000000000000" pitchFamily="2" charset="-127"/>
                        <a:ea typeface="이사만루체 Light" panose="00000300000000000000" pitchFamily="2" charset="-127"/>
                      </a:endParaRPr>
                    </a:p>
                  </a:txBody>
                  <a:tcPr marL="4121" marR="4121" marT="4121" marB="0" anchor="ctr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7025763"/>
                  </a:ext>
                </a:extLst>
              </a:tr>
              <a:tr h="23409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50" u="none" strike="noStrike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1-5. </a:t>
                      </a:r>
                      <a:r>
                        <a:rPr lang="ko-KR" altLang="en-US" sz="1050" u="none" strike="noStrike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이미지 크롤링 </a:t>
                      </a:r>
                      <a:r>
                        <a:rPr lang="en-US" altLang="ko-KR" sz="1050" u="none" strike="noStrike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(</a:t>
                      </a:r>
                      <a:r>
                        <a:rPr lang="ko-KR" altLang="en-US" sz="1050" u="none" strike="noStrike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포털</a:t>
                      </a:r>
                      <a:r>
                        <a:rPr lang="en-US" altLang="ko-KR" sz="1050" u="none" strike="noStrike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)</a:t>
                      </a:r>
                      <a:endParaRPr lang="en-US" altLang="ko-KR" sz="1050" b="0" i="0" u="none" strike="noStrike">
                        <a:solidFill>
                          <a:srgbClr val="000000"/>
                        </a:solidFill>
                        <a:effectLst/>
                        <a:latin typeface="이사만루체 Light" panose="00000300000000000000" pitchFamily="2" charset="-127"/>
                        <a:ea typeface="이사만루체 Light" panose="00000300000000000000" pitchFamily="2" charset="-127"/>
                      </a:endParaRPr>
                    </a:p>
                  </a:txBody>
                  <a:tcPr marL="98894" marR="4121" marT="4121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u="none" strike="noStrike" dirty="0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최신 트렌드를 파악할 수 있는 포털 이미지 주기적 수집 </a:t>
                      </a:r>
                      <a:r>
                        <a:rPr lang="en-US" altLang="ko-KR" sz="1050" u="none" strike="noStrike" dirty="0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(</a:t>
                      </a:r>
                      <a:r>
                        <a:rPr lang="ko-KR" altLang="en-US" sz="1050" u="none" strike="noStrike" dirty="0" err="1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크롤링의</a:t>
                      </a:r>
                      <a:r>
                        <a:rPr lang="ko-KR" altLang="en-US" sz="1050" u="none" strike="noStrike" dirty="0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 결과로 선정된 텍스트로 검색</a:t>
                      </a:r>
                      <a:r>
                        <a:rPr lang="en-US" altLang="ko-KR" sz="1050" u="none" strike="noStrike" dirty="0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)</a:t>
                      </a:r>
                      <a:endParaRPr lang="en-US" altLang="ko-KR" sz="1050" b="0" i="0" u="none" strike="noStrike" dirty="0">
                        <a:solidFill>
                          <a:srgbClr val="000000"/>
                        </a:solidFill>
                        <a:effectLst/>
                        <a:latin typeface="이사만루체 Light" panose="00000300000000000000" pitchFamily="2" charset="-127"/>
                        <a:ea typeface="이사만루체 Light" panose="00000300000000000000" pitchFamily="2" charset="-127"/>
                      </a:endParaRPr>
                    </a:p>
                  </a:txBody>
                  <a:tcPr marL="98894" marR="4121" marT="4121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u="none" strike="noStrike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1</a:t>
                      </a:r>
                      <a:endParaRPr lang="en-US" altLang="ko-KR" sz="1050" b="0" i="0" u="none" strike="noStrike">
                        <a:solidFill>
                          <a:srgbClr val="000000"/>
                        </a:solidFill>
                        <a:effectLst/>
                        <a:latin typeface="이사만루체 Light" panose="00000300000000000000" pitchFamily="2" charset="-127"/>
                        <a:ea typeface="이사만루체 Light" panose="00000300000000000000" pitchFamily="2" charset="-127"/>
                      </a:endParaRPr>
                    </a:p>
                  </a:txBody>
                  <a:tcPr marL="4121" marR="4121" marT="4121" marB="0" anchor="ctr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2198994"/>
                  </a:ext>
                </a:extLst>
              </a:tr>
              <a:tr h="22615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5">
                  <a:txBody>
                    <a:bodyPr/>
                    <a:lstStyle/>
                    <a:p>
                      <a:pPr algn="l" fontAlgn="ctr"/>
                      <a:r>
                        <a:rPr lang="en-US" altLang="ko-KR" sz="1050" b="1" u="none" strike="noStrike" dirty="0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2. </a:t>
                      </a:r>
                      <a:r>
                        <a:rPr lang="ko-KR" altLang="en-US" sz="1050" b="1" u="none" strike="noStrike" dirty="0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데이터 저장 및 관리</a:t>
                      </a:r>
                      <a:endParaRPr lang="ko-KR" alt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이사만루체 Light" panose="00000300000000000000" pitchFamily="2" charset="-127"/>
                        <a:ea typeface="이사만루체 Light" panose="00000300000000000000" pitchFamily="2" charset="-127"/>
                      </a:endParaRPr>
                    </a:p>
                  </a:txBody>
                  <a:tcPr marL="98894" marR="4121" marT="4121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50" u="none" strike="noStrike" dirty="0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2-1. </a:t>
                      </a:r>
                      <a:r>
                        <a:rPr lang="ko-KR" altLang="en-US" sz="1050" u="none" strike="noStrike" dirty="0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기존 데이터 관리</a:t>
                      </a:r>
                      <a:endParaRPr lang="ko-KR" alt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이사만루체 Light" panose="00000300000000000000" pitchFamily="2" charset="-127"/>
                        <a:ea typeface="이사만루체 Light" panose="00000300000000000000" pitchFamily="2" charset="-127"/>
                      </a:endParaRPr>
                    </a:p>
                  </a:txBody>
                  <a:tcPr marL="98894" marR="4121" marT="4121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50" u="none" strike="noStrike" dirty="0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DB</a:t>
                      </a:r>
                      <a:r>
                        <a:rPr lang="ko-KR" altLang="en-US" sz="1050" u="none" strike="noStrike" dirty="0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에서 기존의 데이터들 관리 </a:t>
                      </a:r>
                      <a:r>
                        <a:rPr lang="en-US" altLang="ko-KR" sz="1050" u="none" strike="noStrike" dirty="0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(</a:t>
                      </a:r>
                      <a:r>
                        <a:rPr lang="ko-KR" altLang="en-US" sz="1050" u="none" strike="noStrike" dirty="0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관광지</a:t>
                      </a:r>
                      <a:r>
                        <a:rPr lang="en-US" altLang="ko-KR" sz="1050" u="none" strike="noStrike" dirty="0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, </a:t>
                      </a:r>
                      <a:r>
                        <a:rPr lang="ko-KR" altLang="en-US" sz="1050" u="none" strike="noStrike" dirty="0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숙박업소</a:t>
                      </a:r>
                      <a:r>
                        <a:rPr lang="en-US" altLang="ko-KR" sz="1050" u="none" strike="noStrike" dirty="0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, </a:t>
                      </a:r>
                      <a:r>
                        <a:rPr lang="ko-KR" altLang="en-US" sz="1050" u="none" strike="noStrike" dirty="0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위치 및 거리 등</a:t>
                      </a:r>
                      <a:r>
                        <a:rPr lang="en-US" altLang="ko-KR" sz="1050" u="none" strike="noStrike" dirty="0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)</a:t>
                      </a:r>
                      <a:endParaRPr lang="en-US" altLang="ko-KR" sz="1050" b="0" i="0" u="none" strike="noStrike" dirty="0">
                        <a:solidFill>
                          <a:srgbClr val="000000"/>
                        </a:solidFill>
                        <a:effectLst/>
                        <a:latin typeface="이사만루체 Light" panose="00000300000000000000" pitchFamily="2" charset="-127"/>
                        <a:ea typeface="이사만루체 Light" panose="00000300000000000000" pitchFamily="2" charset="-127"/>
                      </a:endParaRPr>
                    </a:p>
                  </a:txBody>
                  <a:tcPr marL="98894" marR="4121" marT="4121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u="none" strike="noStrike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3</a:t>
                      </a:r>
                      <a:endParaRPr lang="en-US" altLang="ko-KR" sz="1050" b="0" i="0" u="none" strike="noStrike">
                        <a:solidFill>
                          <a:srgbClr val="000000"/>
                        </a:solidFill>
                        <a:effectLst/>
                        <a:latin typeface="이사만루체 Light" panose="00000300000000000000" pitchFamily="2" charset="-127"/>
                        <a:ea typeface="이사만루체 Light" panose="00000300000000000000" pitchFamily="2" charset="-127"/>
                      </a:endParaRPr>
                    </a:p>
                  </a:txBody>
                  <a:tcPr marL="4121" marR="4121" marT="4121" marB="0" anchor="ctr"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050" u="none" strike="noStrike" dirty="0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박병준</a:t>
                      </a:r>
                      <a:endParaRPr lang="ko-KR" alt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이사만루체 Light" panose="00000300000000000000" pitchFamily="2" charset="-127"/>
                        <a:ea typeface="이사만루체 Light" panose="00000300000000000000" pitchFamily="2" charset="-127"/>
                      </a:endParaRPr>
                    </a:p>
                  </a:txBody>
                  <a:tcPr marL="4121" marR="4121" marT="4121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678801"/>
                  </a:ext>
                </a:extLst>
              </a:tr>
              <a:tr h="22615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50" u="none" strike="noStrike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2-2. </a:t>
                      </a:r>
                      <a:r>
                        <a:rPr lang="ko-KR" altLang="en-US" sz="1050" u="none" strike="noStrike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사용자 위치 정보 수집</a:t>
                      </a:r>
                      <a:endParaRPr lang="ko-KR" altLang="en-US" sz="1050" b="0" i="0" u="none" strike="noStrike">
                        <a:solidFill>
                          <a:srgbClr val="000000"/>
                        </a:solidFill>
                        <a:effectLst/>
                        <a:latin typeface="이사만루체 Light" panose="00000300000000000000" pitchFamily="2" charset="-127"/>
                        <a:ea typeface="이사만루체 Light" panose="00000300000000000000" pitchFamily="2" charset="-127"/>
                      </a:endParaRPr>
                    </a:p>
                  </a:txBody>
                  <a:tcPr marL="98894" marR="4121" marT="4121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u="none" strike="noStrike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사용자의 위치 정보 저장 및 관리 </a:t>
                      </a:r>
                      <a:r>
                        <a:rPr lang="en-US" altLang="ko-KR" sz="1050" u="none" strike="noStrike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(</a:t>
                      </a:r>
                      <a:r>
                        <a:rPr lang="ko-KR" altLang="en-US" sz="1050" u="none" strike="noStrike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사용자 방문 기록에 활용</a:t>
                      </a:r>
                      <a:r>
                        <a:rPr lang="en-US" altLang="ko-KR" sz="1050" u="none" strike="noStrike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)</a:t>
                      </a:r>
                      <a:endParaRPr lang="en-US" altLang="ko-KR" sz="1050" b="0" i="0" u="none" strike="noStrike">
                        <a:solidFill>
                          <a:srgbClr val="000000"/>
                        </a:solidFill>
                        <a:effectLst/>
                        <a:latin typeface="이사만루체 Light" panose="00000300000000000000" pitchFamily="2" charset="-127"/>
                        <a:ea typeface="이사만루체 Light" panose="00000300000000000000" pitchFamily="2" charset="-127"/>
                      </a:endParaRPr>
                    </a:p>
                  </a:txBody>
                  <a:tcPr marL="98894" marR="4121" marT="4121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u="none" strike="noStrike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3</a:t>
                      </a:r>
                      <a:endParaRPr lang="en-US" altLang="ko-KR" sz="1050" b="0" i="0" u="none" strike="noStrike">
                        <a:solidFill>
                          <a:srgbClr val="000000"/>
                        </a:solidFill>
                        <a:effectLst/>
                        <a:latin typeface="이사만루체 Light" panose="00000300000000000000" pitchFamily="2" charset="-127"/>
                        <a:ea typeface="이사만루체 Light" panose="00000300000000000000" pitchFamily="2" charset="-127"/>
                      </a:endParaRPr>
                    </a:p>
                  </a:txBody>
                  <a:tcPr marL="4121" marR="4121" marT="4121" marB="0" anchor="ctr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3831608"/>
                  </a:ext>
                </a:extLst>
              </a:tr>
              <a:tr h="22615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50" u="none" strike="noStrike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2-3. </a:t>
                      </a:r>
                      <a:r>
                        <a:rPr lang="ko-KR" altLang="en-US" sz="1050" u="none" strike="noStrike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관광지 위치 정보 수집</a:t>
                      </a:r>
                      <a:endParaRPr lang="ko-KR" altLang="en-US" sz="1050" b="0" i="0" u="none" strike="noStrike">
                        <a:solidFill>
                          <a:srgbClr val="000000"/>
                        </a:solidFill>
                        <a:effectLst/>
                        <a:latin typeface="이사만루체 Light" panose="00000300000000000000" pitchFamily="2" charset="-127"/>
                        <a:ea typeface="이사만루체 Light" panose="00000300000000000000" pitchFamily="2" charset="-127"/>
                      </a:endParaRPr>
                    </a:p>
                  </a:txBody>
                  <a:tcPr marL="98894" marR="4121" marT="4121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u="none" strike="noStrike" dirty="0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관광지의 위치 정보 저장 및 관리 </a:t>
                      </a:r>
                      <a:endParaRPr lang="ko-KR" alt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이사만루체 Light" panose="00000300000000000000" pitchFamily="2" charset="-127"/>
                        <a:ea typeface="이사만루체 Light" panose="00000300000000000000" pitchFamily="2" charset="-127"/>
                      </a:endParaRPr>
                    </a:p>
                  </a:txBody>
                  <a:tcPr marL="98894" marR="4121" marT="4121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u="none" strike="noStrike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3</a:t>
                      </a:r>
                      <a:endParaRPr lang="en-US" altLang="ko-KR" sz="1050" b="0" i="0" u="none" strike="noStrike">
                        <a:solidFill>
                          <a:srgbClr val="000000"/>
                        </a:solidFill>
                        <a:effectLst/>
                        <a:latin typeface="이사만루체 Light" panose="00000300000000000000" pitchFamily="2" charset="-127"/>
                        <a:ea typeface="이사만루체 Light" panose="00000300000000000000" pitchFamily="2" charset="-127"/>
                      </a:endParaRPr>
                    </a:p>
                  </a:txBody>
                  <a:tcPr marL="4121" marR="4121" marT="4121" marB="0" anchor="ctr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4719832"/>
                  </a:ext>
                </a:extLst>
              </a:tr>
              <a:tr h="19203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50" u="none" strike="noStrike" dirty="0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2-4. </a:t>
                      </a:r>
                      <a:r>
                        <a:rPr lang="ko-KR" altLang="en-US" sz="1050" u="none" strike="noStrike" dirty="0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추가적 데이터 관리 </a:t>
                      </a:r>
                      <a:r>
                        <a:rPr lang="en-US" altLang="ko-KR" sz="1050" u="none" strike="noStrike" dirty="0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(</a:t>
                      </a:r>
                      <a:r>
                        <a:rPr lang="ko-KR" altLang="en-US" sz="1050" u="none" strike="noStrike" dirty="0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텍스트</a:t>
                      </a:r>
                      <a:r>
                        <a:rPr lang="en-US" altLang="ko-KR" sz="1050" u="none" strike="noStrike" dirty="0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)</a:t>
                      </a:r>
                      <a:endParaRPr lang="en-US" altLang="ko-KR" sz="1050" b="0" i="0" u="none" strike="noStrike" dirty="0">
                        <a:solidFill>
                          <a:srgbClr val="000000"/>
                        </a:solidFill>
                        <a:effectLst/>
                        <a:latin typeface="이사만루체 Light" panose="00000300000000000000" pitchFamily="2" charset="-127"/>
                        <a:ea typeface="이사만루체 Light" panose="00000300000000000000" pitchFamily="2" charset="-127"/>
                      </a:endParaRPr>
                    </a:p>
                  </a:txBody>
                  <a:tcPr marL="98894" marR="4121" marT="4121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u="none" strike="noStrike" dirty="0" err="1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크롤링</a:t>
                      </a:r>
                      <a:r>
                        <a:rPr lang="ko-KR" altLang="en-US" sz="1050" u="none" strike="noStrike" dirty="0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 결과로 나온 텍스트를 추가하여 </a:t>
                      </a:r>
                      <a:r>
                        <a:rPr lang="en-US" altLang="ko-KR" sz="1050" u="none" strike="noStrike" dirty="0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DB</a:t>
                      </a:r>
                      <a:r>
                        <a:rPr lang="ko-KR" altLang="en-US" sz="1050" u="none" strike="noStrike" dirty="0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에 저장 및 관리</a:t>
                      </a:r>
                      <a:endParaRPr lang="ko-KR" alt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이사만루체 Light" panose="00000300000000000000" pitchFamily="2" charset="-127"/>
                        <a:ea typeface="이사만루체 Light" panose="00000300000000000000" pitchFamily="2" charset="-127"/>
                      </a:endParaRPr>
                    </a:p>
                  </a:txBody>
                  <a:tcPr marL="98894" marR="4121" marT="4121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u="none" strike="noStrike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2</a:t>
                      </a:r>
                      <a:endParaRPr lang="en-US" altLang="ko-KR" sz="1050" b="0" i="0" u="none" strike="noStrike">
                        <a:solidFill>
                          <a:srgbClr val="000000"/>
                        </a:solidFill>
                        <a:effectLst/>
                        <a:latin typeface="이사만루체 Light" panose="00000300000000000000" pitchFamily="2" charset="-127"/>
                        <a:ea typeface="이사만루체 Light" panose="00000300000000000000" pitchFamily="2" charset="-127"/>
                      </a:endParaRPr>
                    </a:p>
                  </a:txBody>
                  <a:tcPr marL="4121" marR="4121" marT="4121" marB="0" anchor="ctr"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50" u="none" strike="noStrike" dirty="0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이재상</a:t>
                      </a:r>
                      <a:endParaRPr lang="ko-KR" alt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이사만루체 Light" panose="00000300000000000000" pitchFamily="2" charset="-127"/>
                        <a:ea typeface="이사만루체 Light" panose="00000300000000000000" pitchFamily="2" charset="-127"/>
                      </a:endParaRPr>
                    </a:p>
                  </a:txBody>
                  <a:tcPr marL="4121" marR="4121" marT="4121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1546491"/>
                  </a:ext>
                </a:extLst>
              </a:tr>
              <a:tr h="19001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50" u="none" strike="noStrike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2-5. </a:t>
                      </a:r>
                      <a:r>
                        <a:rPr lang="ko-KR" altLang="en-US" sz="1050" u="none" strike="noStrike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추가적 데이터 관리 </a:t>
                      </a:r>
                      <a:r>
                        <a:rPr lang="en-US" altLang="ko-KR" sz="1050" u="none" strike="noStrike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(</a:t>
                      </a:r>
                      <a:r>
                        <a:rPr lang="ko-KR" altLang="en-US" sz="1050" u="none" strike="noStrike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이미지</a:t>
                      </a:r>
                      <a:r>
                        <a:rPr lang="en-US" altLang="ko-KR" sz="1050" u="none" strike="noStrike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)</a:t>
                      </a:r>
                      <a:endParaRPr lang="en-US" altLang="ko-KR" sz="1050" b="0" i="0" u="none" strike="noStrike">
                        <a:solidFill>
                          <a:srgbClr val="000000"/>
                        </a:solidFill>
                        <a:effectLst/>
                        <a:latin typeface="이사만루체 Light" panose="00000300000000000000" pitchFamily="2" charset="-127"/>
                        <a:ea typeface="이사만루체 Light" panose="00000300000000000000" pitchFamily="2" charset="-127"/>
                      </a:endParaRPr>
                    </a:p>
                  </a:txBody>
                  <a:tcPr marL="98894" marR="4121" marT="4121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u="none" strike="noStrike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크롤링 결과로 나온 이미지를 추가하여 </a:t>
                      </a:r>
                      <a:r>
                        <a:rPr lang="en-US" altLang="ko-KR" sz="1050" u="none" strike="noStrike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DB</a:t>
                      </a:r>
                      <a:r>
                        <a:rPr lang="ko-KR" altLang="en-US" sz="1050" u="none" strike="noStrike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에 저장 및 관리</a:t>
                      </a:r>
                      <a:endParaRPr lang="ko-KR" altLang="en-US" sz="1050" b="0" i="0" u="none" strike="noStrike">
                        <a:solidFill>
                          <a:srgbClr val="000000"/>
                        </a:solidFill>
                        <a:effectLst/>
                        <a:latin typeface="이사만루체 Light" panose="00000300000000000000" pitchFamily="2" charset="-127"/>
                        <a:ea typeface="이사만루체 Light" panose="00000300000000000000" pitchFamily="2" charset="-127"/>
                      </a:endParaRPr>
                    </a:p>
                  </a:txBody>
                  <a:tcPr marL="98894" marR="4121" marT="4121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u="none" strike="noStrike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2</a:t>
                      </a:r>
                      <a:endParaRPr lang="en-US" altLang="ko-KR" sz="1050" b="0" i="0" u="none" strike="noStrike">
                        <a:solidFill>
                          <a:srgbClr val="000000"/>
                        </a:solidFill>
                        <a:effectLst/>
                        <a:latin typeface="이사만루체 Light" panose="00000300000000000000" pitchFamily="2" charset="-127"/>
                        <a:ea typeface="이사만루체 Light" panose="00000300000000000000" pitchFamily="2" charset="-127"/>
                      </a:endParaRPr>
                    </a:p>
                  </a:txBody>
                  <a:tcPr marL="4121" marR="4121" marT="4121" marB="0" anchor="ctr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5623307"/>
                  </a:ext>
                </a:extLst>
              </a:tr>
              <a:tr h="22615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algn="l" fontAlgn="ctr"/>
                      <a:r>
                        <a:rPr lang="en-US" altLang="ko-KR" sz="1050" b="1" u="none" strike="noStrike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3. </a:t>
                      </a:r>
                      <a:r>
                        <a:rPr lang="ko-KR" altLang="en-US" sz="1050" b="1" u="none" strike="noStrike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정보 서칭 </a:t>
                      </a:r>
                      <a:r>
                        <a:rPr lang="en-US" altLang="ko-KR" sz="1050" b="1" u="none" strike="noStrike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(</a:t>
                      </a:r>
                      <a:r>
                        <a:rPr lang="ko-KR" altLang="en-US" sz="1050" b="1" u="none" strike="noStrike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검색</a:t>
                      </a:r>
                      <a:r>
                        <a:rPr lang="en-US" altLang="ko-KR" sz="1050" b="1" u="none" strike="noStrike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)</a:t>
                      </a:r>
                      <a:endParaRPr lang="en-US" altLang="ko-KR" sz="1050" b="1" i="0" u="none" strike="noStrike">
                        <a:solidFill>
                          <a:srgbClr val="000000"/>
                        </a:solidFill>
                        <a:effectLst/>
                        <a:latin typeface="이사만루체 Light" panose="00000300000000000000" pitchFamily="2" charset="-127"/>
                        <a:ea typeface="이사만루체 Light" panose="00000300000000000000" pitchFamily="2" charset="-127"/>
                      </a:endParaRPr>
                    </a:p>
                  </a:txBody>
                  <a:tcPr marL="98894" marR="4121" marT="4121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50" u="none" strike="noStrike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3-1. </a:t>
                      </a:r>
                      <a:r>
                        <a:rPr lang="ko-KR" altLang="en-US" sz="1050" u="none" strike="noStrike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이미지 서칭</a:t>
                      </a:r>
                      <a:endParaRPr lang="ko-KR" altLang="en-US" sz="1050" b="0" i="0" u="none" strike="noStrike">
                        <a:solidFill>
                          <a:srgbClr val="000000"/>
                        </a:solidFill>
                        <a:effectLst/>
                        <a:latin typeface="이사만루체 Light" panose="00000300000000000000" pitchFamily="2" charset="-127"/>
                        <a:ea typeface="이사만루체 Light" panose="00000300000000000000" pitchFamily="2" charset="-127"/>
                      </a:endParaRPr>
                    </a:p>
                  </a:txBody>
                  <a:tcPr marL="98894" marR="4121" marT="4121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u="none" strike="noStrike" dirty="0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사용자가 입력한 </a:t>
                      </a:r>
                      <a:r>
                        <a:rPr lang="ko-KR" altLang="en-US" sz="1050" b="0" u="none" strike="noStrike" dirty="0">
                          <a:solidFill>
                            <a:srgbClr val="FF0000"/>
                          </a:solidFill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이미지</a:t>
                      </a:r>
                      <a:r>
                        <a:rPr lang="ko-KR" altLang="en-US" sz="1050" u="none" strike="noStrike" dirty="0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에 맞는 관광지 정보 </a:t>
                      </a:r>
                      <a:r>
                        <a:rPr lang="ko-KR" altLang="en-US" sz="1050" u="none" strike="noStrike" dirty="0" err="1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서칭</a:t>
                      </a:r>
                      <a:endParaRPr lang="ko-KR" alt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이사만루체 Light" panose="00000300000000000000" pitchFamily="2" charset="-127"/>
                        <a:ea typeface="이사만루체 Light" panose="00000300000000000000" pitchFamily="2" charset="-127"/>
                      </a:endParaRPr>
                    </a:p>
                  </a:txBody>
                  <a:tcPr marL="98894" marR="4121" marT="4121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u="none" strike="noStrike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5</a:t>
                      </a:r>
                      <a:endParaRPr lang="en-US" altLang="ko-KR" sz="1050" b="0" i="0" u="none" strike="noStrike">
                        <a:solidFill>
                          <a:srgbClr val="000000"/>
                        </a:solidFill>
                        <a:effectLst/>
                        <a:latin typeface="이사만루체 Light" panose="00000300000000000000" pitchFamily="2" charset="-127"/>
                        <a:ea typeface="이사만루체 Light" panose="00000300000000000000" pitchFamily="2" charset="-127"/>
                      </a:endParaRPr>
                    </a:p>
                  </a:txBody>
                  <a:tcPr marL="4121" marR="4121" marT="4121" marB="0" anchor="ctr"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50" u="none" strike="noStrike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신민수</a:t>
                      </a:r>
                      <a:endParaRPr lang="ko-KR" altLang="en-US" sz="1050" b="0" i="0" u="none" strike="noStrike">
                        <a:solidFill>
                          <a:srgbClr val="000000"/>
                        </a:solidFill>
                        <a:effectLst/>
                        <a:latin typeface="이사만루체 Light" panose="00000300000000000000" pitchFamily="2" charset="-127"/>
                        <a:ea typeface="이사만루체 Light" panose="00000300000000000000" pitchFamily="2" charset="-127"/>
                      </a:endParaRPr>
                    </a:p>
                  </a:txBody>
                  <a:tcPr marL="4121" marR="4121" marT="4121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0771958"/>
                  </a:ext>
                </a:extLst>
              </a:tr>
              <a:tr h="22615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50" u="none" strike="noStrike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3-2. </a:t>
                      </a:r>
                      <a:r>
                        <a:rPr lang="ko-KR" altLang="en-US" sz="1050" u="none" strike="noStrike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키워드 서칭</a:t>
                      </a:r>
                      <a:endParaRPr lang="ko-KR" altLang="en-US" sz="1050" b="0" i="0" u="none" strike="noStrike">
                        <a:solidFill>
                          <a:srgbClr val="000000"/>
                        </a:solidFill>
                        <a:effectLst/>
                        <a:latin typeface="이사만루체 Light" panose="00000300000000000000" pitchFamily="2" charset="-127"/>
                        <a:ea typeface="이사만루체 Light" panose="00000300000000000000" pitchFamily="2" charset="-127"/>
                      </a:endParaRPr>
                    </a:p>
                  </a:txBody>
                  <a:tcPr marL="98894" marR="4121" marT="4121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u="none" strike="noStrike" dirty="0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사용자가 입력한 </a:t>
                      </a:r>
                      <a:r>
                        <a:rPr lang="ko-KR" altLang="en-US" sz="1050" b="0" u="none" strike="noStrike" dirty="0">
                          <a:solidFill>
                            <a:srgbClr val="FF0000"/>
                          </a:solidFill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텍스트</a:t>
                      </a:r>
                      <a:r>
                        <a:rPr lang="ko-KR" altLang="en-US" sz="1050" u="none" strike="noStrike" dirty="0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에 맞는 관광지 정보 </a:t>
                      </a:r>
                      <a:r>
                        <a:rPr lang="ko-KR" altLang="en-US" sz="1050" u="none" strike="noStrike" dirty="0" err="1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서칭</a:t>
                      </a:r>
                      <a:endParaRPr lang="ko-KR" alt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이사만루체 Light" panose="00000300000000000000" pitchFamily="2" charset="-127"/>
                        <a:ea typeface="이사만루체 Light" panose="00000300000000000000" pitchFamily="2" charset="-127"/>
                      </a:endParaRPr>
                    </a:p>
                  </a:txBody>
                  <a:tcPr marL="98894" marR="4121" marT="4121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u="none" strike="noStrike" dirty="0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5</a:t>
                      </a:r>
                      <a:endParaRPr lang="en-US" altLang="ko-KR" sz="1050" b="0" i="0" u="none" strike="noStrike" dirty="0">
                        <a:solidFill>
                          <a:srgbClr val="000000"/>
                        </a:solidFill>
                        <a:effectLst/>
                        <a:latin typeface="이사만루체 Light" panose="00000300000000000000" pitchFamily="2" charset="-127"/>
                        <a:ea typeface="이사만루체 Light" panose="00000300000000000000" pitchFamily="2" charset="-127"/>
                      </a:endParaRPr>
                    </a:p>
                  </a:txBody>
                  <a:tcPr marL="4121" marR="4121" marT="4121" marB="0" anchor="ctr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0987756"/>
                  </a:ext>
                </a:extLst>
              </a:tr>
              <a:tr h="22615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50" u="none" strike="noStrike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3-3. </a:t>
                      </a:r>
                      <a:r>
                        <a:rPr lang="ko-KR" altLang="en-US" sz="1050" u="none" strike="noStrike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숙박업소 서칭</a:t>
                      </a:r>
                      <a:endParaRPr lang="ko-KR" altLang="en-US" sz="1050" b="0" i="0" u="none" strike="noStrike">
                        <a:solidFill>
                          <a:srgbClr val="000000"/>
                        </a:solidFill>
                        <a:effectLst/>
                        <a:latin typeface="이사만루체 Light" panose="00000300000000000000" pitchFamily="2" charset="-127"/>
                        <a:ea typeface="이사만루체 Light" panose="00000300000000000000" pitchFamily="2" charset="-127"/>
                      </a:endParaRPr>
                    </a:p>
                  </a:txBody>
                  <a:tcPr marL="98894" marR="4121" marT="4121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u="none" strike="noStrike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사용자가 입력한 이미지나 텍스트에 맞는 숙박업소 정보 서칭 </a:t>
                      </a:r>
                      <a:endParaRPr lang="ko-KR" altLang="en-US" sz="1050" b="0" i="0" u="none" strike="noStrike">
                        <a:solidFill>
                          <a:srgbClr val="000000"/>
                        </a:solidFill>
                        <a:effectLst/>
                        <a:latin typeface="이사만루체 Light" panose="00000300000000000000" pitchFamily="2" charset="-127"/>
                        <a:ea typeface="이사만루체 Light" panose="00000300000000000000" pitchFamily="2" charset="-127"/>
                      </a:endParaRPr>
                    </a:p>
                  </a:txBody>
                  <a:tcPr marL="98894" marR="4121" marT="4121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u="none" strike="noStrike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5</a:t>
                      </a:r>
                      <a:endParaRPr lang="en-US" altLang="ko-KR" sz="1050" b="0" i="0" u="none" strike="noStrike">
                        <a:solidFill>
                          <a:srgbClr val="000000"/>
                        </a:solidFill>
                        <a:effectLst/>
                        <a:latin typeface="이사만루체 Light" panose="00000300000000000000" pitchFamily="2" charset="-127"/>
                        <a:ea typeface="이사만루체 Light" panose="00000300000000000000" pitchFamily="2" charset="-127"/>
                      </a:endParaRPr>
                    </a:p>
                  </a:txBody>
                  <a:tcPr marL="4121" marR="4121" marT="4121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u="none" strike="noStrike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박병준</a:t>
                      </a:r>
                      <a:endParaRPr lang="ko-KR" altLang="en-US" sz="1050" b="0" i="0" u="none" strike="noStrike">
                        <a:solidFill>
                          <a:srgbClr val="000000"/>
                        </a:solidFill>
                        <a:effectLst/>
                        <a:latin typeface="이사만루체 Light" panose="00000300000000000000" pitchFamily="2" charset="-127"/>
                        <a:ea typeface="이사만루체 Light" panose="00000300000000000000" pitchFamily="2" charset="-127"/>
                      </a:endParaRPr>
                    </a:p>
                  </a:txBody>
                  <a:tcPr marL="4121" marR="4121" marT="4121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5168171"/>
                  </a:ext>
                </a:extLst>
              </a:tr>
              <a:tr h="22615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50" u="none" strike="noStrike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3-4. </a:t>
                      </a:r>
                      <a:r>
                        <a:rPr lang="ko-KR" altLang="en-US" sz="1050" u="none" strike="noStrike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필터 검색</a:t>
                      </a:r>
                      <a:endParaRPr lang="ko-KR" altLang="en-US" sz="1050" b="0" i="0" u="none" strike="noStrike">
                        <a:solidFill>
                          <a:srgbClr val="000000"/>
                        </a:solidFill>
                        <a:effectLst/>
                        <a:latin typeface="이사만루체 Light" panose="00000300000000000000" pitchFamily="2" charset="-127"/>
                        <a:ea typeface="이사만루체 Light" panose="00000300000000000000" pitchFamily="2" charset="-127"/>
                      </a:endParaRPr>
                    </a:p>
                  </a:txBody>
                  <a:tcPr marL="98894" marR="4121" marT="4121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u="none" strike="noStrike" dirty="0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위치</a:t>
                      </a:r>
                      <a:r>
                        <a:rPr lang="en-US" altLang="ko-KR" sz="1050" u="none" strike="noStrike" dirty="0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, </a:t>
                      </a:r>
                      <a:r>
                        <a:rPr lang="ko-KR" altLang="en-US" sz="1050" u="none" strike="noStrike" dirty="0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카테고리 등 조건을 만족하는 관광지 </a:t>
                      </a:r>
                      <a:r>
                        <a:rPr lang="ko-KR" altLang="en-US" sz="1050" u="none" strike="noStrike" dirty="0" err="1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서칭</a:t>
                      </a:r>
                      <a:endParaRPr lang="ko-KR" alt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이사만루체 Light" panose="00000300000000000000" pitchFamily="2" charset="-127"/>
                        <a:ea typeface="이사만루체 Light" panose="00000300000000000000" pitchFamily="2" charset="-127"/>
                      </a:endParaRPr>
                    </a:p>
                  </a:txBody>
                  <a:tcPr marL="98894" marR="4121" marT="4121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u="none" strike="noStrike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5</a:t>
                      </a:r>
                      <a:endParaRPr lang="en-US" altLang="ko-KR" sz="1050" b="0" i="0" u="none" strike="noStrike">
                        <a:solidFill>
                          <a:srgbClr val="000000"/>
                        </a:solidFill>
                        <a:effectLst/>
                        <a:latin typeface="이사만루체 Light" panose="00000300000000000000" pitchFamily="2" charset="-127"/>
                        <a:ea typeface="이사만루체 Light" panose="00000300000000000000" pitchFamily="2" charset="-127"/>
                      </a:endParaRPr>
                    </a:p>
                  </a:txBody>
                  <a:tcPr marL="4121" marR="4121" marT="4121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u="none" strike="noStrike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이재상</a:t>
                      </a:r>
                      <a:endParaRPr lang="ko-KR" altLang="en-US" sz="1050" b="0" i="0" u="none" strike="noStrike">
                        <a:solidFill>
                          <a:srgbClr val="000000"/>
                        </a:solidFill>
                        <a:effectLst/>
                        <a:latin typeface="이사만루체 Light" panose="00000300000000000000" pitchFamily="2" charset="-127"/>
                        <a:ea typeface="이사만루체 Light" panose="00000300000000000000" pitchFamily="2" charset="-127"/>
                      </a:endParaRPr>
                    </a:p>
                  </a:txBody>
                  <a:tcPr marL="4121" marR="4121" marT="4121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3732529"/>
                  </a:ext>
                </a:extLst>
              </a:tr>
              <a:tr h="22615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l" fontAlgn="ctr"/>
                      <a:r>
                        <a:rPr lang="en-US" altLang="ko-KR" sz="1050" b="1" u="none" strike="noStrike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4. </a:t>
                      </a:r>
                      <a:r>
                        <a:rPr lang="ko-KR" altLang="en-US" sz="1050" b="1" u="none" strike="noStrike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화면 입출력</a:t>
                      </a:r>
                      <a:endParaRPr lang="ko-KR" altLang="en-US" sz="1050" b="1" i="0" u="none" strike="noStrike">
                        <a:solidFill>
                          <a:srgbClr val="000000"/>
                        </a:solidFill>
                        <a:effectLst/>
                        <a:latin typeface="이사만루체 Light" panose="00000300000000000000" pitchFamily="2" charset="-127"/>
                        <a:ea typeface="이사만루체 Light" panose="00000300000000000000" pitchFamily="2" charset="-127"/>
                      </a:endParaRPr>
                    </a:p>
                  </a:txBody>
                  <a:tcPr marL="98894" marR="4121" marT="4121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50" u="none" strike="noStrike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4-1. </a:t>
                      </a:r>
                      <a:r>
                        <a:rPr lang="ko-KR" altLang="en-US" sz="1050" u="none" strike="noStrike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요청 기능 입력 화면 출력</a:t>
                      </a:r>
                      <a:endParaRPr lang="ko-KR" altLang="en-US" sz="1050" b="0" i="0" u="none" strike="noStrike">
                        <a:solidFill>
                          <a:srgbClr val="000000"/>
                        </a:solidFill>
                        <a:effectLst/>
                        <a:latin typeface="이사만루체 Light" panose="00000300000000000000" pitchFamily="2" charset="-127"/>
                        <a:ea typeface="이사만루체 Light" panose="00000300000000000000" pitchFamily="2" charset="-127"/>
                      </a:endParaRPr>
                    </a:p>
                  </a:txBody>
                  <a:tcPr marL="98894" marR="4121" marT="4121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u="none" strike="noStrike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사용자가 원하는 기능을 입력하는 메뉴를 화면에 출력</a:t>
                      </a:r>
                      <a:endParaRPr lang="ko-KR" altLang="en-US" sz="1050" b="0" i="0" u="none" strike="noStrike">
                        <a:solidFill>
                          <a:srgbClr val="000000"/>
                        </a:solidFill>
                        <a:effectLst/>
                        <a:latin typeface="이사만루체 Light" panose="00000300000000000000" pitchFamily="2" charset="-127"/>
                        <a:ea typeface="이사만루체 Light" panose="00000300000000000000" pitchFamily="2" charset="-127"/>
                      </a:endParaRPr>
                    </a:p>
                  </a:txBody>
                  <a:tcPr marL="98894" marR="4121" marT="4121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u="none" strike="noStrike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3</a:t>
                      </a:r>
                      <a:endParaRPr lang="en-US" altLang="ko-KR" sz="1050" b="0" i="0" u="none" strike="noStrike">
                        <a:solidFill>
                          <a:srgbClr val="000000"/>
                        </a:solidFill>
                        <a:effectLst/>
                        <a:latin typeface="이사만루체 Light" panose="00000300000000000000" pitchFamily="2" charset="-127"/>
                        <a:ea typeface="이사만루체 Light" panose="00000300000000000000" pitchFamily="2" charset="-127"/>
                      </a:endParaRPr>
                    </a:p>
                  </a:txBody>
                  <a:tcPr marL="4121" marR="4121" marT="4121" marB="0" anchor="ctr">
                    <a:solidFill>
                      <a:schemeClr val="bg1"/>
                    </a:solidFill>
                  </a:tcPr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ko-KR" altLang="en-US" sz="1050" u="none" strike="noStrike" dirty="0" err="1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허채범</a:t>
                      </a:r>
                      <a:endParaRPr lang="ko-KR" alt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이사만루체 Light" panose="00000300000000000000" pitchFamily="2" charset="-127"/>
                        <a:ea typeface="이사만루체 Light" panose="00000300000000000000" pitchFamily="2" charset="-127"/>
                      </a:endParaRPr>
                    </a:p>
                  </a:txBody>
                  <a:tcPr marL="4121" marR="4121" marT="4121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9841885"/>
                  </a:ext>
                </a:extLst>
              </a:tr>
              <a:tr h="22615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50" u="none" strike="noStrike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4-2. </a:t>
                      </a:r>
                      <a:r>
                        <a:rPr lang="ko-KR" altLang="en-US" sz="1050" u="none" strike="noStrike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요청한 정보 출력</a:t>
                      </a:r>
                      <a:endParaRPr lang="ko-KR" altLang="en-US" sz="1050" b="0" i="0" u="none" strike="noStrike">
                        <a:solidFill>
                          <a:srgbClr val="000000"/>
                        </a:solidFill>
                        <a:effectLst/>
                        <a:latin typeface="이사만루체 Light" panose="00000300000000000000" pitchFamily="2" charset="-127"/>
                        <a:ea typeface="이사만루체 Light" panose="00000300000000000000" pitchFamily="2" charset="-127"/>
                      </a:endParaRPr>
                    </a:p>
                  </a:txBody>
                  <a:tcPr marL="98894" marR="4121" marT="4121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u="none" strike="noStrike" dirty="0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사용자가 요청하는 기능을 수행한 결과 데이터를 화면에 출력</a:t>
                      </a:r>
                      <a:endParaRPr lang="ko-KR" alt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이사만루체 Light" panose="00000300000000000000" pitchFamily="2" charset="-127"/>
                        <a:ea typeface="이사만루체 Light" panose="00000300000000000000" pitchFamily="2" charset="-127"/>
                      </a:endParaRPr>
                    </a:p>
                  </a:txBody>
                  <a:tcPr marL="98894" marR="4121" marT="4121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u="none" strike="noStrike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3</a:t>
                      </a:r>
                      <a:endParaRPr lang="en-US" altLang="ko-KR" sz="1050" b="0" i="0" u="none" strike="noStrike">
                        <a:solidFill>
                          <a:srgbClr val="000000"/>
                        </a:solidFill>
                        <a:effectLst/>
                        <a:latin typeface="이사만루체 Light" panose="00000300000000000000" pitchFamily="2" charset="-127"/>
                        <a:ea typeface="이사만루체 Light" panose="00000300000000000000" pitchFamily="2" charset="-127"/>
                      </a:endParaRPr>
                    </a:p>
                  </a:txBody>
                  <a:tcPr marL="4121" marR="4121" marT="4121" marB="0" anchor="ctr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8542669"/>
                  </a:ext>
                </a:extLst>
              </a:tr>
              <a:tr h="22615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l" fontAlgn="ctr"/>
                      <a:r>
                        <a:rPr lang="en-US" altLang="ko-KR" sz="1050" b="1" u="none" strike="noStrike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5. </a:t>
                      </a:r>
                      <a:r>
                        <a:rPr lang="ko-KR" altLang="en-US" sz="1050" b="1" u="none" strike="noStrike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관광지 추천</a:t>
                      </a:r>
                      <a:endParaRPr lang="ko-KR" altLang="en-US" sz="1050" b="1" i="0" u="none" strike="noStrike">
                        <a:solidFill>
                          <a:srgbClr val="000000"/>
                        </a:solidFill>
                        <a:effectLst/>
                        <a:latin typeface="이사만루체 Light" panose="00000300000000000000" pitchFamily="2" charset="-127"/>
                        <a:ea typeface="이사만루체 Light" panose="00000300000000000000" pitchFamily="2" charset="-127"/>
                      </a:endParaRPr>
                    </a:p>
                  </a:txBody>
                  <a:tcPr marL="98894" marR="4121" marT="4121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50" u="none" strike="noStrike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5-1. </a:t>
                      </a:r>
                      <a:r>
                        <a:rPr lang="ko-KR" altLang="en-US" sz="1050" u="none" strike="noStrike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카테고리 기준 추천</a:t>
                      </a:r>
                      <a:endParaRPr lang="ko-KR" altLang="en-US" sz="1050" b="0" i="0" u="none" strike="noStrike">
                        <a:solidFill>
                          <a:srgbClr val="000000"/>
                        </a:solidFill>
                        <a:effectLst/>
                        <a:latin typeface="이사만루체 Light" panose="00000300000000000000" pitchFamily="2" charset="-127"/>
                        <a:ea typeface="이사만루체 Light" panose="00000300000000000000" pitchFamily="2" charset="-127"/>
                      </a:endParaRPr>
                    </a:p>
                  </a:txBody>
                  <a:tcPr marL="98894" marR="4121" marT="4121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u="none" strike="noStrike" dirty="0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사용자가 입력한 데이터의 카테고리에 해당되는 </a:t>
                      </a:r>
                      <a:r>
                        <a:rPr lang="ko-KR" altLang="en-US" sz="1050" u="none" strike="noStrike" dirty="0" err="1">
                          <a:solidFill>
                            <a:srgbClr val="FF0000"/>
                          </a:solidFill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핫플레이스</a:t>
                      </a:r>
                      <a:r>
                        <a:rPr lang="ko-KR" altLang="en-US" sz="1050" u="none" strike="noStrike" dirty="0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 등 관광지 정보 제공</a:t>
                      </a:r>
                      <a:endParaRPr lang="ko-KR" alt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이사만루체 Light" panose="00000300000000000000" pitchFamily="2" charset="-127"/>
                        <a:ea typeface="이사만루체 Light" panose="00000300000000000000" pitchFamily="2" charset="-127"/>
                      </a:endParaRPr>
                    </a:p>
                  </a:txBody>
                  <a:tcPr marL="98894" marR="4121" marT="4121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u="none" strike="noStrike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4</a:t>
                      </a:r>
                      <a:endParaRPr lang="en-US" altLang="ko-KR" sz="1050" b="0" i="0" u="none" strike="noStrike">
                        <a:solidFill>
                          <a:srgbClr val="000000"/>
                        </a:solidFill>
                        <a:effectLst/>
                        <a:latin typeface="이사만루체 Light" panose="00000300000000000000" pitchFamily="2" charset="-127"/>
                        <a:ea typeface="이사만루체 Light" panose="00000300000000000000" pitchFamily="2" charset="-127"/>
                      </a:endParaRPr>
                    </a:p>
                  </a:txBody>
                  <a:tcPr marL="4121" marR="4121" marT="4121" marB="0" anchor="ctr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5701335"/>
                  </a:ext>
                </a:extLst>
              </a:tr>
              <a:tr h="22615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50" u="none" strike="noStrike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5-2. </a:t>
                      </a:r>
                      <a:r>
                        <a:rPr lang="ko-KR" altLang="en-US" sz="1050" u="none" strike="noStrike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핫플레이스 추천</a:t>
                      </a:r>
                      <a:endParaRPr lang="ko-KR" altLang="en-US" sz="1050" b="0" i="0" u="none" strike="noStrike">
                        <a:solidFill>
                          <a:srgbClr val="000000"/>
                        </a:solidFill>
                        <a:effectLst/>
                        <a:latin typeface="이사만루체 Light" panose="00000300000000000000" pitchFamily="2" charset="-127"/>
                        <a:ea typeface="이사만루체 Light" panose="00000300000000000000" pitchFamily="2" charset="-127"/>
                      </a:endParaRPr>
                    </a:p>
                  </a:txBody>
                  <a:tcPr marL="98894" marR="4121" marT="4121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50" u="none" strike="noStrike" dirty="0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DB</a:t>
                      </a:r>
                      <a:r>
                        <a:rPr lang="ko-KR" altLang="en-US" sz="1050" u="none" strike="noStrike" dirty="0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에 축적된 데이터를 바탕으로 특정 기간 및 시점의 </a:t>
                      </a:r>
                      <a:r>
                        <a:rPr lang="ko-KR" altLang="en-US" sz="1050" u="none" strike="noStrike" dirty="0" err="1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핫플레이스</a:t>
                      </a:r>
                      <a:r>
                        <a:rPr lang="ko-KR" altLang="en-US" sz="1050" u="none" strike="noStrike" dirty="0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 정보 제공</a:t>
                      </a:r>
                      <a:endParaRPr lang="ko-KR" alt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이사만루체 Light" panose="00000300000000000000" pitchFamily="2" charset="-127"/>
                        <a:ea typeface="이사만루체 Light" panose="00000300000000000000" pitchFamily="2" charset="-127"/>
                      </a:endParaRPr>
                    </a:p>
                  </a:txBody>
                  <a:tcPr marL="98894" marR="4121" marT="4121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u="none" strike="noStrike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4</a:t>
                      </a:r>
                      <a:endParaRPr lang="en-US" altLang="ko-KR" sz="1050" b="0" i="0" u="none" strike="noStrike">
                        <a:solidFill>
                          <a:srgbClr val="000000"/>
                        </a:solidFill>
                        <a:effectLst/>
                        <a:latin typeface="이사만루체 Light" panose="00000300000000000000" pitchFamily="2" charset="-127"/>
                        <a:ea typeface="이사만루체 Light" panose="00000300000000000000" pitchFamily="2" charset="-127"/>
                      </a:endParaRPr>
                    </a:p>
                  </a:txBody>
                  <a:tcPr marL="4121" marR="4121" marT="4121" marB="0" anchor="ctr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0415657"/>
                  </a:ext>
                </a:extLst>
              </a:tr>
              <a:tr h="20529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50" u="none" strike="noStrike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5-3. </a:t>
                      </a:r>
                      <a:r>
                        <a:rPr lang="ko-KR" altLang="en-US" sz="1050" u="none" strike="noStrike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여행 코스 추천</a:t>
                      </a:r>
                      <a:endParaRPr lang="ko-KR" altLang="en-US" sz="1050" b="0" i="0" u="none" strike="noStrike">
                        <a:solidFill>
                          <a:srgbClr val="000000"/>
                        </a:solidFill>
                        <a:effectLst/>
                        <a:latin typeface="이사만루체 Light" panose="00000300000000000000" pitchFamily="2" charset="-127"/>
                        <a:ea typeface="이사만루체 Light" panose="00000300000000000000" pitchFamily="2" charset="-127"/>
                      </a:endParaRPr>
                    </a:p>
                  </a:txBody>
                  <a:tcPr marL="98894" marR="4121" marT="4121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u="none" strike="noStrike" dirty="0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사용자의 위치에서 특정 반경 내에 있는 관광지의 데이터를 참고하여</a:t>
                      </a:r>
                      <a:r>
                        <a:rPr lang="en-US" altLang="ko-KR" sz="1050" u="none" strike="noStrike" dirty="0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, </a:t>
                      </a:r>
                      <a:r>
                        <a:rPr lang="ko-KR" altLang="en-US" sz="1050" u="none" strike="noStrike" dirty="0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적합한 </a:t>
                      </a:r>
                      <a:r>
                        <a:rPr lang="ko-KR" altLang="en-US" sz="1050" u="none" strike="noStrike" dirty="0">
                          <a:solidFill>
                            <a:srgbClr val="FF0000"/>
                          </a:solidFill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코스</a:t>
                      </a:r>
                      <a:r>
                        <a:rPr lang="ko-KR" altLang="en-US" sz="1050" u="none" strike="noStrike" dirty="0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 정보 제공</a:t>
                      </a:r>
                      <a:endParaRPr lang="ko-KR" alt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이사만루체 Light" panose="00000300000000000000" pitchFamily="2" charset="-127"/>
                        <a:ea typeface="이사만루체 Light" panose="00000300000000000000" pitchFamily="2" charset="-127"/>
                      </a:endParaRPr>
                    </a:p>
                  </a:txBody>
                  <a:tcPr marL="98894" marR="4121" marT="4121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u="none" strike="noStrike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4</a:t>
                      </a:r>
                      <a:endParaRPr lang="en-US" altLang="ko-KR" sz="1050" b="0" i="0" u="none" strike="noStrike">
                        <a:solidFill>
                          <a:srgbClr val="000000"/>
                        </a:solidFill>
                        <a:effectLst/>
                        <a:latin typeface="이사만루체 Light" panose="00000300000000000000" pitchFamily="2" charset="-127"/>
                        <a:ea typeface="이사만루체 Light" panose="00000300000000000000" pitchFamily="2" charset="-127"/>
                      </a:endParaRPr>
                    </a:p>
                  </a:txBody>
                  <a:tcPr marL="4121" marR="4121" marT="4121" marB="0" anchor="ctr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122660"/>
                  </a:ext>
                </a:extLst>
              </a:tr>
              <a:tr h="187924"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데이터</a:t>
                      </a:r>
                      <a:br>
                        <a:rPr lang="ko-KR" altLang="en-US" sz="1050" b="1" u="none" strike="noStrike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</a:br>
                      <a:r>
                        <a:rPr lang="ko-KR" altLang="en-US" sz="1050" b="1" u="none" strike="noStrike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모듈</a:t>
                      </a:r>
                      <a:endParaRPr lang="ko-KR" altLang="en-US" sz="1050" b="1" i="0" u="none" strike="noStrike">
                        <a:solidFill>
                          <a:srgbClr val="000000"/>
                        </a:solidFill>
                        <a:effectLst/>
                        <a:latin typeface="이사만루체 Light" panose="00000300000000000000" pitchFamily="2" charset="-127"/>
                        <a:ea typeface="이사만루체 Light" panose="00000300000000000000" pitchFamily="2" charset="-127"/>
                      </a:endParaRPr>
                    </a:p>
                  </a:txBody>
                  <a:tcPr marL="4121" marR="4121" marT="4121" marB="0" anchor="ctr"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 fontAlgn="ctr"/>
                      <a:r>
                        <a:rPr lang="en-US" altLang="ko-KR" sz="1050" b="1" u="none" strike="noStrike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6. </a:t>
                      </a:r>
                      <a:r>
                        <a:rPr lang="ko-KR" altLang="en-US" sz="1050" b="1" u="none" strike="noStrike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데이터 분류</a:t>
                      </a:r>
                      <a:endParaRPr lang="ko-KR" altLang="en-US" sz="1050" b="1" i="0" u="none" strike="noStrike">
                        <a:solidFill>
                          <a:srgbClr val="000000"/>
                        </a:solidFill>
                        <a:effectLst/>
                        <a:latin typeface="이사만루체 Light" panose="00000300000000000000" pitchFamily="2" charset="-127"/>
                        <a:ea typeface="이사만루체 Light" panose="00000300000000000000" pitchFamily="2" charset="-127"/>
                      </a:endParaRPr>
                    </a:p>
                  </a:txBody>
                  <a:tcPr marL="98894" marR="4121" marT="4121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50" u="none" strike="noStrike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6-1. </a:t>
                      </a:r>
                      <a:r>
                        <a:rPr lang="ko-KR" altLang="en-US" sz="1050" u="none" strike="noStrike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카테고리 분류 </a:t>
                      </a:r>
                      <a:r>
                        <a:rPr lang="en-US" altLang="ko-KR" sz="1050" u="none" strike="noStrike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(</a:t>
                      </a:r>
                      <a:r>
                        <a:rPr lang="ko-KR" altLang="en-US" sz="1050" u="none" strike="noStrike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이미지</a:t>
                      </a:r>
                      <a:r>
                        <a:rPr lang="en-US" altLang="ko-KR" sz="1050" u="none" strike="noStrike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)</a:t>
                      </a:r>
                      <a:endParaRPr lang="en-US" altLang="ko-KR" sz="1050" b="0" i="0" u="none" strike="noStrike">
                        <a:solidFill>
                          <a:srgbClr val="000000"/>
                        </a:solidFill>
                        <a:effectLst/>
                        <a:latin typeface="이사만루체 Light" panose="00000300000000000000" pitchFamily="2" charset="-127"/>
                        <a:ea typeface="이사만루체 Light" panose="00000300000000000000" pitchFamily="2" charset="-127"/>
                      </a:endParaRPr>
                    </a:p>
                  </a:txBody>
                  <a:tcPr marL="98894" marR="4121" marT="4121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u="none" strike="noStrike" dirty="0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크롤링한 이미지들을 모델에 투입하여 </a:t>
                      </a:r>
                      <a:r>
                        <a:rPr lang="ko-KR" altLang="en-US" sz="1050" u="none" strike="noStrike" dirty="0">
                          <a:solidFill>
                            <a:srgbClr val="FF0000"/>
                          </a:solidFill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카테고리 분류</a:t>
                      </a:r>
                      <a:endParaRPr lang="ko-KR" altLang="en-US" sz="1050" b="0" i="0" u="none" strike="noStrike" dirty="0">
                        <a:solidFill>
                          <a:srgbClr val="FF0000"/>
                        </a:solidFill>
                        <a:effectLst/>
                        <a:latin typeface="이사만루체 Light" panose="00000300000000000000" pitchFamily="2" charset="-127"/>
                        <a:ea typeface="이사만루체 Light" panose="00000300000000000000" pitchFamily="2" charset="-127"/>
                      </a:endParaRPr>
                    </a:p>
                  </a:txBody>
                  <a:tcPr marL="98894" marR="4121" marT="4121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u="none" strike="noStrike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1</a:t>
                      </a:r>
                      <a:endParaRPr lang="en-US" altLang="ko-KR" sz="1050" b="0" i="0" u="none" strike="noStrike">
                        <a:solidFill>
                          <a:srgbClr val="000000"/>
                        </a:solidFill>
                        <a:effectLst/>
                        <a:latin typeface="이사만루체 Light" panose="00000300000000000000" pitchFamily="2" charset="-127"/>
                        <a:ea typeface="이사만루체 Light" panose="00000300000000000000" pitchFamily="2" charset="-127"/>
                      </a:endParaRPr>
                    </a:p>
                  </a:txBody>
                  <a:tcPr marL="4121" marR="4121" marT="4121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u="none" strike="noStrike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박병준</a:t>
                      </a:r>
                      <a:r>
                        <a:rPr lang="en-US" altLang="ko-KR" sz="1050" u="none" strike="noStrike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, </a:t>
                      </a:r>
                      <a:r>
                        <a:rPr lang="ko-KR" altLang="en-US" sz="1050" u="none" strike="noStrike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이재상</a:t>
                      </a:r>
                      <a:endParaRPr lang="ko-KR" altLang="en-US" sz="1050" b="0" i="0" u="none" strike="noStrike">
                        <a:solidFill>
                          <a:srgbClr val="000000"/>
                        </a:solidFill>
                        <a:effectLst/>
                        <a:latin typeface="이사만루체 Light" panose="00000300000000000000" pitchFamily="2" charset="-127"/>
                        <a:ea typeface="이사만루체 Light" panose="00000300000000000000" pitchFamily="2" charset="-127"/>
                      </a:endParaRPr>
                    </a:p>
                  </a:txBody>
                  <a:tcPr marL="4121" marR="4121" marT="4121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5613122"/>
                  </a:ext>
                </a:extLst>
              </a:tr>
              <a:tr h="22615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50" u="none" strike="noStrike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6-2. </a:t>
                      </a:r>
                      <a:r>
                        <a:rPr lang="ko-KR" altLang="en-US" sz="1050" u="none" strike="noStrike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카테고리 분류 </a:t>
                      </a:r>
                      <a:r>
                        <a:rPr lang="en-US" altLang="ko-KR" sz="1050" u="none" strike="noStrike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(</a:t>
                      </a:r>
                      <a:r>
                        <a:rPr lang="ko-KR" altLang="en-US" sz="1050" u="none" strike="noStrike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텍스트</a:t>
                      </a:r>
                      <a:r>
                        <a:rPr lang="en-US" altLang="ko-KR" sz="1050" u="none" strike="noStrike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)</a:t>
                      </a:r>
                      <a:endParaRPr lang="en-US" altLang="ko-KR" sz="1050" b="0" i="0" u="none" strike="noStrike">
                        <a:solidFill>
                          <a:srgbClr val="000000"/>
                        </a:solidFill>
                        <a:effectLst/>
                        <a:latin typeface="이사만루체 Light" panose="00000300000000000000" pitchFamily="2" charset="-127"/>
                        <a:ea typeface="이사만루체 Light" panose="00000300000000000000" pitchFamily="2" charset="-127"/>
                      </a:endParaRPr>
                    </a:p>
                  </a:txBody>
                  <a:tcPr marL="98894" marR="4121" marT="4121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u="none" strike="noStrike" dirty="0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크롤링한 텍스트들을 모델에 투입하여 </a:t>
                      </a:r>
                      <a:r>
                        <a:rPr lang="ko-KR" altLang="en-US" sz="1050" u="none" strike="noStrike" dirty="0">
                          <a:solidFill>
                            <a:srgbClr val="FF0000"/>
                          </a:solidFill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카테고리 분류</a:t>
                      </a:r>
                      <a:endParaRPr lang="ko-KR" altLang="en-US" sz="1050" b="0" i="0" u="none" strike="noStrike" dirty="0">
                        <a:solidFill>
                          <a:srgbClr val="FF0000"/>
                        </a:solidFill>
                        <a:effectLst/>
                        <a:latin typeface="이사만루체 Light" panose="00000300000000000000" pitchFamily="2" charset="-127"/>
                        <a:ea typeface="이사만루체 Light" panose="00000300000000000000" pitchFamily="2" charset="-127"/>
                      </a:endParaRPr>
                    </a:p>
                  </a:txBody>
                  <a:tcPr marL="98894" marR="4121" marT="4121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u="none" strike="noStrike" dirty="0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1</a:t>
                      </a:r>
                      <a:endParaRPr lang="en-US" altLang="ko-KR" sz="1050" b="0" i="0" u="none" strike="noStrike" dirty="0">
                        <a:solidFill>
                          <a:srgbClr val="000000"/>
                        </a:solidFill>
                        <a:effectLst/>
                        <a:latin typeface="이사만루체 Light" panose="00000300000000000000" pitchFamily="2" charset="-127"/>
                        <a:ea typeface="이사만루체 Light" panose="00000300000000000000" pitchFamily="2" charset="-127"/>
                      </a:endParaRPr>
                    </a:p>
                  </a:txBody>
                  <a:tcPr marL="4121" marR="4121" marT="4121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u="none" strike="noStrike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신민수</a:t>
                      </a:r>
                      <a:endParaRPr lang="ko-KR" altLang="en-US" sz="1050" b="0" i="0" u="none" strike="noStrike">
                        <a:solidFill>
                          <a:srgbClr val="000000"/>
                        </a:solidFill>
                        <a:effectLst/>
                        <a:latin typeface="이사만루체 Light" panose="00000300000000000000" pitchFamily="2" charset="-127"/>
                        <a:ea typeface="이사만루체 Light" panose="00000300000000000000" pitchFamily="2" charset="-127"/>
                      </a:endParaRPr>
                    </a:p>
                  </a:txBody>
                  <a:tcPr marL="4121" marR="4121" marT="4121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666915"/>
                  </a:ext>
                </a:extLst>
              </a:tr>
              <a:tr h="22615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50" b="1" u="none" strike="noStrike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7. </a:t>
                      </a:r>
                      <a:r>
                        <a:rPr lang="ko-KR" altLang="en-US" sz="1050" b="1" u="none" strike="noStrike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데이터 분석</a:t>
                      </a:r>
                      <a:endParaRPr lang="ko-KR" altLang="en-US" sz="1050" b="1" i="0" u="none" strike="noStrike">
                        <a:solidFill>
                          <a:srgbClr val="000000"/>
                        </a:solidFill>
                        <a:effectLst/>
                        <a:latin typeface="이사만루체 Light" panose="00000300000000000000" pitchFamily="2" charset="-127"/>
                        <a:ea typeface="이사만루체 Light" panose="00000300000000000000" pitchFamily="2" charset="-127"/>
                      </a:endParaRPr>
                    </a:p>
                  </a:txBody>
                  <a:tcPr marL="98894" marR="4121" marT="4121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50" u="none" strike="noStrike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7-1. </a:t>
                      </a:r>
                      <a:r>
                        <a:rPr lang="ko-KR" altLang="en-US" sz="1050" u="none" strike="noStrike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트렌드 분석 </a:t>
                      </a:r>
                      <a:r>
                        <a:rPr lang="en-US" altLang="ko-KR" sz="1050" u="none" strike="noStrike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(</a:t>
                      </a:r>
                      <a:r>
                        <a:rPr lang="ko-KR" altLang="en-US" sz="1050" u="none" strike="noStrike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시계열</a:t>
                      </a:r>
                      <a:r>
                        <a:rPr lang="en-US" altLang="ko-KR" sz="1050" u="none" strike="noStrike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)</a:t>
                      </a:r>
                      <a:endParaRPr lang="en-US" altLang="ko-KR" sz="1050" b="0" i="0" u="none" strike="noStrike">
                        <a:solidFill>
                          <a:srgbClr val="000000"/>
                        </a:solidFill>
                        <a:effectLst/>
                        <a:latin typeface="이사만루체 Light" panose="00000300000000000000" pitchFamily="2" charset="-127"/>
                        <a:ea typeface="이사만루체 Light" panose="00000300000000000000" pitchFamily="2" charset="-127"/>
                      </a:endParaRPr>
                    </a:p>
                  </a:txBody>
                  <a:tcPr marL="98894" marR="4121" marT="4121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50" u="none" strike="noStrike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DB</a:t>
                      </a:r>
                      <a:r>
                        <a:rPr lang="ko-KR" altLang="en-US" sz="1050" u="none" strike="noStrike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에 누적된 데이터들을 바탕으로</a:t>
                      </a:r>
                      <a:r>
                        <a:rPr lang="en-US" altLang="ko-KR" sz="1050" u="none" strike="noStrike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, </a:t>
                      </a:r>
                      <a:r>
                        <a:rPr lang="ko-KR" altLang="en-US" sz="1050" u="none" strike="noStrike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특정 기간동안의 트렌드 흐름을 분석</a:t>
                      </a:r>
                      <a:endParaRPr lang="ko-KR" altLang="en-US" sz="1050" b="0" i="0" u="none" strike="noStrike">
                        <a:solidFill>
                          <a:srgbClr val="000000"/>
                        </a:solidFill>
                        <a:effectLst/>
                        <a:latin typeface="이사만루체 Light" panose="00000300000000000000" pitchFamily="2" charset="-127"/>
                        <a:ea typeface="이사만루체 Light" panose="00000300000000000000" pitchFamily="2" charset="-127"/>
                      </a:endParaRPr>
                    </a:p>
                  </a:txBody>
                  <a:tcPr marL="98894" marR="4121" marT="4121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u="none" strike="noStrike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4</a:t>
                      </a:r>
                      <a:endParaRPr lang="en-US" altLang="ko-KR" sz="1050" b="0" i="0" u="none" strike="noStrike">
                        <a:solidFill>
                          <a:srgbClr val="000000"/>
                        </a:solidFill>
                        <a:effectLst/>
                        <a:latin typeface="이사만루체 Light" panose="00000300000000000000" pitchFamily="2" charset="-127"/>
                        <a:ea typeface="이사만루체 Light" panose="00000300000000000000" pitchFamily="2" charset="-127"/>
                      </a:endParaRPr>
                    </a:p>
                  </a:txBody>
                  <a:tcPr marL="4121" marR="4121" marT="4121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u="none" strike="noStrike" dirty="0" err="1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허채범</a:t>
                      </a:r>
                      <a:endParaRPr lang="ko-KR" alt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이사만루체 Light" panose="00000300000000000000" pitchFamily="2" charset="-127"/>
                        <a:ea typeface="이사만루체 Light" panose="00000300000000000000" pitchFamily="2" charset="-127"/>
                      </a:endParaRPr>
                    </a:p>
                  </a:txBody>
                  <a:tcPr marL="4121" marR="4121" marT="4121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0919554"/>
                  </a:ext>
                </a:extLst>
              </a:tr>
              <a:tr h="17541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l" fontAlgn="ctr"/>
                      <a:r>
                        <a:rPr lang="en-US" altLang="ko-KR" sz="1050" b="1" u="none" strike="noStrike" dirty="0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8. </a:t>
                      </a:r>
                      <a:r>
                        <a:rPr lang="ko-KR" altLang="en-US" sz="1050" b="1" u="none" strike="noStrike" dirty="0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데이터 필터링</a:t>
                      </a:r>
                      <a:endParaRPr lang="ko-KR" alt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이사만루체 Light" panose="00000300000000000000" pitchFamily="2" charset="-127"/>
                        <a:ea typeface="이사만루체 Light" panose="00000300000000000000" pitchFamily="2" charset="-127"/>
                      </a:endParaRPr>
                    </a:p>
                  </a:txBody>
                  <a:tcPr marL="98894" marR="4121" marT="4121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50" u="none" strike="noStrike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8-1. </a:t>
                      </a:r>
                      <a:r>
                        <a:rPr lang="ko-KR" altLang="en-US" sz="1050" u="none" strike="noStrike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빈도 기준 필터링</a:t>
                      </a:r>
                      <a:endParaRPr lang="ko-KR" altLang="en-US" sz="1050" b="0" i="0" u="none" strike="noStrike">
                        <a:solidFill>
                          <a:srgbClr val="000000"/>
                        </a:solidFill>
                        <a:effectLst/>
                        <a:latin typeface="이사만루체 Light" panose="00000300000000000000" pitchFamily="2" charset="-127"/>
                        <a:ea typeface="이사만루체 Light" panose="00000300000000000000" pitchFamily="2" charset="-127"/>
                      </a:endParaRPr>
                    </a:p>
                  </a:txBody>
                  <a:tcPr marL="98894" marR="4121" marT="4121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u="none" strike="noStrike" dirty="0" err="1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크롤링</a:t>
                      </a:r>
                      <a:r>
                        <a:rPr lang="ko-KR" altLang="en-US" sz="1050" u="none" strike="noStrike" dirty="0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 결과로 출력되는 텍스트들의 </a:t>
                      </a:r>
                      <a:r>
                        <a:rPr lang="ko-KR" altLang="en-US" sz="1050" b="0" u="none" strike="noStrike" dirty="0">
                          <a:solidFill>
                            <a:srgbClr val="FF0000"/>
                          </a:solidFill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빈도</a:t>
                      </a:r>
                      <a:r>
                        <a:rPr lang="ko-KR" altLang="en-US" sz="1050" u="none" strike="noStrike" dirty="0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를 확인하여</a:t>
                      </a:r>
                      <a:r>
                        <a:rPr lang="en-US" altLang="ko-KR" sz="1050" u="none" strike="noStrike" dirty="0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, </a:t>
                      </a:r>
                      <a:r>
                        <a:rPr lang="ko-KR" altLang="en-US" sz="1050" u="none" strike="noStrike" dirty="0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특정 기준에 충족되는 데이터만 보존</a:t>
                      </a:r>
                      <a:endParaRPr lang="ko-KR" alt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이사만루체 Light" panose="00000300000000000000" pitchFamily="2" charset="-127"/>
                        <a:ea typeface="이사만루체 Light" panose="00000300000000000000" pitchFamily="2" charset="-127"/>
                      </a:endParaRPr>
                    </a:p>
                  </a:txBody>
                  <a:tcPr marL="98894" marR="4121" marT="4121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u="none" strike="noStrike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2</a:t>
                      </a:r>
                      <a:endParaRPr lang="en-US" altLang="ko-KR" sz="1050" b="0" i="0" u="none" strike="noStrike">
                        <a:solidFill>
                          <a:srgbClr val="000000"/>
                        </a:solidFill>
                        <a:effectLst/>
                        <a:latin typeface="이사만루체 Light" panose="00000300000000000000" pitchFamily="2" charset="-127"/>
                        <a:ea typeface="이사만루체 Light" panose="00000300000000000000" pitchFamily="2" charset="-127"/>
                      </a:endParaRPr>
                    </a:p>
                  </a:txBody>
                  <a:tcPr marL="4121" marR="4121" marT="4121" marB="0" anchor="ctr"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050" u="none" strike="noStrike" dirty="0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신민수</a:t>
                      </a:r>
                      <a:endParaRPr lang="ko-KR" alt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이사만루체 Light" panose="00000300000000000000" pitchFamily="2" charset="-127"/>
                        <a:ea typeface="이사만루체 Light" panose="00000300000000000000" pitchFamily="2" charset="-127"/>
                      </a:endParaRPr>
                    </a:p>
                  </a:txBody>
                  <a:tcPr marL="4121" marR="4121" marT="4121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4881556"/>
                  </a:ext>
                </a:extLst>
              </a:tr>
              <a:tr h="22615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50" u="none" strike="noStrike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8-2. </a:t>
                      </a:r>
                      <a:r>
                        <a:rPr lang="ko-KR" altLang="en-US" sz="1050" u="none" strike="noStrike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스팸 필터링</a:t>
                      </a:r>
                      <a:endParaRPr lang="ko-KR" altLang="en-US" sz="1050" b="0" i="0" u="none" strike="noStrike">
                        <a:solidFill>
                          <a:srgbClr val="000000"/>
                        </a:solidFill>
                        <a:effectLst/>
                        <a:latin typeface="이사만루체 Light" panose="00000300000000000000" pitchFamily="2" charset="-127"/>
                        <a:ea typeface="이사만루체 Light" panose="00000300000000000000" pitchFamily="2" charset="-127"/>
                      </a:endParaRPr>
                    </a:p>
                  </a:txBody>
                  <a:tcPr marL="98894" marR="4121" marT="4121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b="0" i="0" u="none" strike="noStrike" cap="none" dirty="0">
                          <a:solidFill>
                            <a:srgbClr val="FF0000"/>
                          </a:solidFill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  <a:cs typeface="Arial"/>
                          <a:sym typeface="Arial"/>
                        </a:rPr>
                        <a:t>광고성</a:t>
                      </a:r>
                      <a:r>
                        <a:rPr lang="ko-KR" altLang="en-US" sz="1050" b="1" u="none" strike="noStrike" dirty="0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 </a:t>
                      </a:r>
                      <a:r>
                        <a:rPr lang="ko-KR" altLang="en-US" sz="1050" b="0" i="0" u="none" strike="noStrike" cap="none" dirty="0">
                          <a:solidFill>
                            <a:srgbClr val="FF0000"/>
                          </a:solidFill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  <a:cs typeface="Arial"/>
                          <a:sym typeface="Arial"/>
                        </a:rPr>
                        <a:t>텍스트</a:t>
                      </a:r>
                      <a:r>
                        <a:rPr lang="ko-KR" altLang="en-US" sz="1050" u="none" strike="noStrike" dirty="0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를 배제한 데이터만 보존 </a:t>
                      </a:r>
                      <a:r>
                        <a:rPr lang="en-US" altLang="ko-KR" sz="1050" u="none" strike="noStrike" dirty="0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(</a:t>
                      </a:r>
                      <a:r>
                        <a:rPr lang="ko-KR" altLang="en-US" sz="1050" u="none" strike="noStrike" dirty="0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배제한 데이터들 따로 보존</a:t>
                      </a:r>
                      <a:r>
                        <a:rPr lang="en-US" altLang="ko-KR" sz="1050" u="none" strike="noStrike" dirty="0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, </a:t>
                      </a:r>
                      <a:r>
                        <a:rPr lang="ko-KR" altLang="en-US" sz="1050" u="none" strike="noStrike" dirty="0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활용</a:t>
                      </a:r>
                      <a:r>
                        <a:rPr lang="en-US" altLang="ko-KR" sz="1050" u="none" strike="noStrike" dirty="0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)</a:t>
                      </a:r>
                      <a:endParaRPr lang="en-US" altLang="ko-KR" sz="1050" b="0" i="0" u="none" strike="noStrike" dirty="0">
                        <a:solidFill>
                          <a:srgbClr val="000000"/>
                        </a:solidFill>
                        <a:effectLst/>
                        <a:latin typeface="이사만루체 Light" panose="00000300000000000000" pitchFamily="2" charset="-127"/>
                        <a:ea typeface="이사만루체 Light" panose="00000300000000000000" pitchFamily="2" charset="-127"/>
                      </a:endParaRPr>
                    </a:p>
                  </a:txBody>
                  <a:tcPr marL="98894" marR="4121" marT="4121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u="none" strike="noStrike" dirty="0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2</a:t>
                      </a:r>
                      <a:endParaRPr lang="en-US" altLang="ko-KR" sz="1050" b="0" i="0" u="none" strike="noStrike" dirty="0">
                        <a:solidFill>
                          <a:srgbClr val="000000"/>
                        </a:solidFill>
                        <a:effectLst/>
                        <a:latin typeface="이사만루체 Light" panose="00000300000000000000" pitchFamily="2" charset="-127"/>
                        <a:ea typeface="이사만루체 Light" panose="00000300000000000000" pitchFamily="2" charset="-127"/>
                      </a:endParaRPr>
                    </a:p>
                  </a:txBody>
                  <a:tcPr marL="4121" marR="4121" marT="4121" marB="0" anchor="ctr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2216157"/>
                  </a:ext>
                </a:extLst>
              </a:tr>
              <a:tr h="22615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50" u="none" strike="noStrike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8-3. </a:t>
                      </a:r>
                      <a:r>
                        <a:rPr lang="ko-KR" altLang="en-US" sz="1050" u="none" strike="noStrike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감성분석 필터링</a:t>
                      </a:r>
                      <a:endParaRPr lang="ko-KR" altLang="en-US" sz="1050" b="0" i="0" u="none" strike="noStrike">
                        <a:solidFill>
                          <a:srgbClr val="000000"/>
                        </a:solidFill>
                        <a:effectLst/>
                        <a:latin typeface="이사만루체 Light" panose="00000300000000000000" pitchFamily="2" charset="-127"/>
                        <a:ea typeface="이사만루체 Light" panose="00000300000000000000" pitchFamily="2" charset="-127"/>
                      </a:endParaRPr>
                    </a:p>
                  </a:txBody>
                  <a:tcPr marL="98894" marR="4121" marT="4121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u="none" strike="noStrike" dirty="0">
                          <a:solidFill>
                            <a:srgbClr val="FF0000"/>
                          </a:solidFill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감성분석</a:t>
                      </a:r>
                      <a:r>
                        <a:rPr lang="ko-KR" altLang="en-US" sz="1050" u="none" strike="noStrike" dirty="0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 결과</a:t>
                      </a:r>
                      <a:r>
                        <a:rPr lang="en-US" altLang="ko-KR" sz="1050" u="none" strike="noStrike" dirty="0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, </a:t>
                      </a:r>
                      <a:r>
                        <a:rPr lang="ko-KR" altLang="en-US" sz="1050" u="none" strike="noStrike" dirty="0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추천 가능한 데이터만 보존</a:t>
                      </a:r>
                      <a:endParaRPr lang="ko-KR" alt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이사만루체 Light" panose="00000300000000000000" pitchFamily="2" charset="-127"/>
                        <a:ea typeface="이사만루체 Light" panose="00000300000000000000" pitchFamily="2" charset="-127"/>
                      </a:endParaRPr>
                    </a:p>
                  </a:txBody>
                  <a:tcPr marL="98894" marR="4121" marT="4121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u="none" strike="noStrike" dirty="0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2</a:t>
                      </a:r>
                      <a:endParaRPr lang="en-US" altLang="ko-KR" sz="1050" b="0" i="0" u="none" strike="noStrike" dirty="0">
                        <a:solidFill>
                          <a:srgbClr val="000000"/>
                        </a:solidFill>
                        <a:effectLst/>
                        <a:latin typeface="이사만루체 Light" panose="00000300000000000000" pitchFamily="2" charset="-127"/>
                        <a:ea typeface="이사만루체 Light" panose="00000300000000000000" pitchFamily="2" charset="-127"/>
                      </a:endParaRPr>
                    </a:p>
                  </a:txBody>
                  <a:tcPr marL="4121" marR="4121" marT="4121" marB="0" anchor="ctr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3682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839580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53A32B9-48F1-9A46-3688-055888D09B0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0" y="-950190"/>
            <a:ext cx="12192000" cy="8534400"/>
          </a:xfrm>
          <a:prstGeom prst="rect">
            <a:avLst/>
          </a:prstGeom>
        </p:spPr>
      </p:pic>
      <p:sp>
        <p:nvSpPr>
          <p:cNvPr id="2" name="PlaceHolder 1">
            <a:extLst>
              <a:ext uri="{FF2B5EF4-FFF2-40B4-BE49-F238E27FC236}">
                <a16:creationId xmlns:a16="http://schemas.microsoft.com/office/drawing/2014/main" id="{10A9FD8F-28A7-B9C6-C4FB-0724A330FC86}"/>
              </a:ext>
            </a:extLst>
          </p:cNvPr>
          <p:cNvSpPr txBox="1">
            <a:spLocks/>
          </p:cNvSpPr>
          <p:nvPr/>
        </p:nvSpPr>
        <p:spPr>
          <a:xfrm>
            <a:off x="209550" y="166743"/>
            <a:ext cx="10514880" cy="4838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  <a:tabLst>
                <a:tab pos="0" algn="l"/>
              </a:tabLst>
            </a:pPr>
            <a:r>
              <a:rPr lang="en-US" altLang="ko-KR" sz="3200" b="1" spc="-1" dirty="0">
                <a:solidFill>
                  <a:schemeClr val="dk1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6. </a:t>
            </a:r>
            <a:r>
              <a:rPr lang="ko-KR" altLang="en-US" sz="3200" b="1" spc="-1" dirty="0">
                <a:solidFill>
                  <a:schemeClr val="dk1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프로젝트 관련 문서 </a:t>
            </a:r>
            <a:r>
              <a:rPr lang="en-US" altLang="ko-KR" sz="3200" b="1" spc="-1" dirty="0">
                <a:solidFill>
                  <a:schemeClr val="dk1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- </a:t>
            </a:r>
            <a:r>
              <a:rPr lang="ko-KR" altLang="en-US" sz="3200" b="1" spc="-1" dirty="0">
                <a:solidFill>
                  <a:schemeClr val="dk1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요구 사항 정의서</a:t>
            </a:r>
            <a:endParaRPr lang="en-US" sz="3200" spc="-1" dirty="0"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20D4D1E9-E4E6-DD49-A731-1EE35D0786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4114723"/>
              </p:ext>
            </p:extLst>
          </p:nvPr>
        </p:nvGraphicFramePr>
        <p:xfrm>
          <a:off x="104775" y="731055"/>
          <a:ext cx="11982449" cy="5989388"/>
        </p:xfrm>
        <a:graphic>
          <a:graphicData uri="http://schemas.openxmlformats.org/drawingml/2006/table">
            <a:tbl>
              <a:tblPr>
                <a:tableStyleId>{47BC18BF-7335-46B0-8B76-BF6C2061C615}</a:tableStyleId>
              </a:tblPr>
              <a:tblGrid>
                <a:gridCol w="1133475">
                  <a:extLst>
                    <a:ext uri="{9D8B030D-6E8A-4147-A177-3AD203B41FA5}">
                      <a16:colId xmlns:a16="http://schemas.microsoft.com/office/drawing/2014/main" val="3516424098"/>
                    </a:ext>
                  </a:extLst>
                </a:gridCol>
                <a:gridCol w="1231900">
                  <a:extLst>
                    <a:ext uri="{9D8B030D-6E8A-4147-A177-3AD203B41FA5}">
                      <a16:colId xmlns:a16="http://schemas.microsoft.com/office/drawing/2014/main" val="4090551711"/>
                    </a:ext>
                  </a:extLst>
                </a:gridCol>
                <a:gridCol w="2114550">
                  <a:extLst>
                    <a:ext uri="{9D8B030D-6E8A-4147-A177-3AD203B41FA5}">
                      <a16:colId xmlns:a16="http://schemas.microsoft.com/office/drawing/2014/main" val="1646847137"/>
                    </a:ext>
                  </a:extLst>
                </a:gridCol>
                <a:gridCol w="5756274">
                  <a:extLst>
                    <a:ext uri="{9D8B030D-6E8A-4147-A177-3AD203B41FA5}">
                      <a16:colId xmlns:a16="http://schemas.microsoft.com/office/drawing/2014/main" val="810365581"/>
                    </a:ext>
                  </a:extLst>
                </a:gridCol>
                <a:gridCol w="679450">
                  <a:extLst>
                    <a:ext uri="{9D8B030D-6E8A-4147-A177-3AD203B41FA5}">
                      <a16:colId xmlns:a16="http://schemas.microsoft.com/office/drawing/2014/main" val="211563578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154965322"/>
                    </a:ext>
                  </a:extLst>
                </a:gridCol>
              </a:tblGrid>
              <a:tr h="32457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solidFill>
                            <a:schemeClr val="bg1"/>
                          </a:solidFill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구분</a:t>
                      </a:r>
                      <a:endParaRPr lang="ko-KR" altLang="en-US" sz="1100" b="1" i="0" u="none" strike="noStrike" dirty="0">
                        <a:solidFill>
                          <a:schemeClr val="bg1"/>
                        </a:solidFill>
                        <a:effectLst/>
                        <a:latin typeface="이사만루체 Light" panose="00000300000000000000" pitchFamily="2" charset="-127"/>
                        <a:ea typeface="이사만루체 Light" panose="00000300000000000000" pitchFamily="2" charset="-127"/>
                      </a:endParaRPr>
                    </a:p>
                  </a:txBody>
                  <a:tcPr marL="4394" marR="4394" marT="4394" marB="0" anchor="ctr">
                    <a:solidFill>
                      <a:srgbClr val="034DB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모듈명</a:t>
                      </a:r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이사만루체 Light" panose="00000300000000000000" pitchFamily="2" charset="-127"/>
                        <a:ea typeface="이사만루체 Light" panose="00000300000000000000" pitchFamily="2" charset="-127"/>
                      </a:endParaRPr>
                    </a:p>
                  </a:txBody>
                  <a:tcPr marL="4394" marR="4394" marT="4394" marB="0" anchor="ctr">
                    <a:solidFill>
                      <a:srgbClr val="034DB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 err="1">
                          <a:solidFill>
                            <a:schemeClr val="bg1"/>
                          </a:solidFill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기능명</a:t>
                      </a:r>
                      <a:endParaRPr lang="ko-KR" altLang="en-US" sz="1100" b="1" i="0" u="none" strike="noStrike" dirty="0">
                        <a:solidFill>
                          <a:schemeClr val="bg1"/>
                        </a:solidFill>
                        <a:effectLst/>
                        <a:latin typeface="이사만루체 Light" panose="00000300000000000000" pitchFamily="2" charset="-127"/>
                        <a:ea typeface="이사만루체 Light" panose="00000300000000000000" pitchFamily="2" charset="-127"/>
                      </a:endParaRPr>
                    </a:p>
                  </a:txBody>
                  <a:tcPr marL="4394" marR="4394" marT="4394" marB="0" anchor="ctr">
                    <a:solidFill>
                      <a:srgbClr val="034DB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solidFill>
                            <a:schemeClr val="bg1"/>
                          </a:solidFill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기능 상세설명</a:t>
                      </a:r>
                      <a:endParaRPr lang="ko-KR" altLang="en-US" sz="1100" b="1" i="0" u="none" strike="noStrike" dirty="0">
                        <a:solidFill>
                          <a:schemeClr val="bg1"/>
                        </a:solidFill>
                        <a:effectLst/>
                        <a:latin typeface="이사만루체 Light" panose="00000300000000000000" pitchFamily="2" charset="-127"/>
                        <a:ea typeface="이사만루체 Light" panose="00000300000000000000" pitchFamily="2" charset="-127"/>
                      </a:endParaRPr>
                    </a:p>
                  </a:txBody>
                  <a:tcPr marL="4394" marR="4394" marT="4394" marB="0" anchor="ctr">
                    <a:solidFill>
                      <a:srgbClr val="034DB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solidFill>
                            <a:schemeClr val="bg1"/>
                          </a:solidFill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우선순위</a:t>
                      </a:r>
                      <a:endParaRPr lang="ko-KR" altLang="en-US" sz="1100" b="1" i="0" u="none" strike="noStrike" dirty="0">
                        <a:solidFill>
                          <a:schemeClr val="bg1"/>
                        </a:solidFill>
                        <a:effectLst/>
                        <a:latin typeface="이사만루체 Light" panose="00000300000000000000" pitchFamily="2" charset="-127"/>
                        <a:ea typeface="이사만루체 Light" panose="00000300000000000000" pitchFamily="2" charset="-127"/>
                      </a:endParaRPr>
                    </a:p>
                  </a:txBody>
                  <a:tcPr marL="4394" marR="4394" marT="4394" marB="0" anchor="ctr">
                    <a:solidFill>
                      <a:srgbClr val="034DB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solidFill>
                            <a:schemeClr val="bg1"/>
                          </a:solidFill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담당자</a:t>
                      </a:r>
                      <a:endParaRPr lang="ko-KR" altLang="en-US" sz="1100" b="1" i="0" u="none" strike="noStrike" dirty="0">
                        <a:solidFill>
                          <a:schemeClr val="bg1"/>
                        </a:solidFill>
                        <a:effectLst/>
                        <a:latin typeface="이사만루체 Light" panose="00000300000000000000" pitchFamily="2" charset="-127"/>
                        <a:ea typeface="이사만루체 Light" panose="00000300000000000000" pitchFamily="2" charset="-127"/>
                      </a:endParaRPr>
                    </a:p>
                  </a:txBody>
                  <a:tcPr marL="4394" marR="4394" marT="4394" marB="0" anchor="ctr">
                    <a:solidFill>
                      <a:srgbClr val="034DB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4961400"/>
                  </a:ext>
                </a:extLst>
              </a:tr>
              <a:tr h="216881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 dirty="0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데이터 준비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이사만루체 Light" panose="00000300000000000000" pitchFamily="2" charset="-127"/>
                        <a:ea typeface="이사만루체 Light" panose="00000300000000000000" pitchFamily="2" charset="-127"/>
                      </a:endParaRPr>
                    </a:p>
                  </a:txBody>
                  <a:tcPr marL="4394" marR="4394" marT="4394" marB="0" anchor="ctr">
                    <a:solidFill>
                      <a:schemeClr val="bg1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l" fontAlgn="ctr"/>
                      <a:r>
                        <a:rPr lang="en-US" altLang="ko-KR" sz="1100" b="1" u="none" strike="noStrike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1. </a:t>
                      </a:r>
                      <a:r>
                        <a:rPr lang="ko-KR" altLang="en-US" sz="1100" b="1" u="none" strike="noStrike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데이터 수집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이사만루체 Light" panose="00000300000000000000" pitchFamily="2" charset="-127"/>
                        <a:ea typeface="이사만루체 Light" panose="00000300000000000000" pitchFamily="2" charset="-127"/>
                      </a:endParaRPr>
                    </a:p>
                  </a:txBody>
                  <a:tcPr marL="105444" marR="4394" marT="4394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 dirty="0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1-1. </a:t>
                      </a:r>
                      <a:r>
                        <a:rPr lang="ko-KR" altLang="en-US" sz="1100" u="none" strike="noStrike" dirty="0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사용자 위치 정보 수집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이사만루체 Light" panose="00000300000000000000" pitchFamily="2" charset="-127"/>
                        <a:ea typeface="이사만루체 Light" panose="00000300000000000000" pitchFamily="2" charset="-127"/>
                      </a:endParaRPr>
                    </a:p>
                  </a:txBody>
                  <a:tcPr marL="105444" marR="4394" marT="4394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사용자 </a:t>
                      </a:r>
                      <a:r>
                        <a:rPr lang="ko-KR" altLang="en-US" sz="1100" u="none" strike="noStrike" dirty="0">
                          <a:solidFill>
                            <a:srgbClr val="FF0000"/>
                          </a:solidFill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위치</a:t>
                      </a:r>
                      <a:r>
                        <a:rPr lang="ko-KR" altLang="en-US" sz="1100" u="none" strike="noStrike" dirty="0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 파악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이사만루체 Light" panose="00000300000000000000" pitchFamily="2" charset="-127"/>
                        <a:ea typeface="이사만루체 Light" panose="00000300000000000000" pitchFamily="2" charset="-127"/>
                      </a:endParaRPr>
                    </a:p>
                  </a:txBody>
                  <a:tcPr marL="105444" marR="4394" marT="4394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이사만루체 Light" panose="00000300000000000000" pitchFamily="2" charset="-127"/>
                        <a:ea typeface="이사만루체 Light" panose="00000300000000000000" pitchFamily="2" charset="-127"/>
                      </a:endParaRPr>
                    </a:p>
                  </a:txBody>
                  <a:tcPr marL="4394" marR="4394" marT="4394" marB="0" anchor="ctr"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박병준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이사만루체 Light" panose="00000300000000000000" pitchFamily="2" charset="-127"/>
                        <a:ea typeface="이사만루체 Light" panose="00000300000000000000" pitchFamily="2" charset="-127"/>
                      </a:endParaRPr>
                    </a:p>
                  </a:txBody>
                  <a:tcPr marL="4394" marR="4394" marT="4394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9798764"/>
                  </a:ext>
                </a:extLst>
              </a:tr>
              <a:tr h="21688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 dirty="0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1-2. </a:t>
                      </a:r>
                      <a:r>
                        <a:rPr lang="ko-KR" altLang="en-US" sz="1100" u="none" strike="noStrike" dirty="0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관광지 위치 정보 수집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이사만루체 Light" panose="00000300000000000000" pitchFamily="2" charset="-127"/>
                        <a:ea typeface="이사만루체 Light" panose="00000300000000000000" pitchFamily="2" charset="-127"/>
                      </a:endParaRPr>
                    </a:p>
                  </a:txBody>
                  <a:tcPr marL="105444" marR="4394" marT="4394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관광지 위치 파악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이사만루체 Light" panose="00000300000000000000" pitchFamily="2" charset="-127"/>
                        <a:ea typeface="이사만루체 Light" panose="00000300000000000000" pitchFamily="2" charset="-127"/>
                      </a:endParaRPr>
                    </a:p>
                  </a:txBody>
                  <a:tcPr marL="105444" marR="4394" marT="4394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이사만루체 Light" panose="00000300000000000000" pitchFamily="2" charset="-127"/>
                        <a:ea typeface="이사만루체 Light" panose="00000300000000000000" pitchFamily="2" charset="-127"/>
                      </a:endParaRPr>
                    </a:p>
                  </a:txBody>
                  <a:tcPr marL="4394" marR="4394" marT="4394" marB="0" anchor="ctr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1120414"/>
                  </a:ext>
                </a:extLst>
              </a:tr>
              <a:tr h="32457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 dirty="0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1-3. </a:t>
                      </a:r>
                      <a:r>
                        <a:rPr lang="ko-KR" altLang="en-US" sz="1100" u="none" strike="noStrike" dirty="0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텍스트 </a:t>
                      </a:r>
                      <a:r>
                        <a:rPr lang="ko-KR" altLang="en-US" sz="1100" u="none" strike="noStrike" dirty="0" err="1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크롤링</a:t>
                      </a:r>
                      <a:r>
                        <a:rPr lang="ko-KR" altLang="en-US" sz="1100" u="none" strike="noStrike" dirty="0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 </a:t>
                      </a:r>
                      <a:r>
                        <a:rPr lang="en-US" altLang="ko-KR" sz="1100" u="none" strike="noStrike" dirty="0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(SNS, </a:t>
                      </a:r>
                      <a:r>
                        <a:rPr lang="ko-KR" altLang="en-US" sz="1100" u="none" strike="noStrike" dirty="0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블로그</a:t>
                      </a:r>
                      <a:r>
                        <a:rPr lang="en-US" altLang="ko-KR" sz="1100" u="none" strike="noStrike" dirty="0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)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이사만루체 Light" panose="00000300000000000000" pitchFamily="2" charset="-127"/>
                        <a:ea typeface="이사만루체 Light" panose="00000300000000000000" pitchFamily="2" charset="-127"/>
                      </a:endParaRPr>
                    </a:p>
                  </a:txBody>
                  <a:tcPr marL="105444" marR="4394" marT="4394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최신 트렌드를 파악할 수 있는 텍스트를 </a:t>
                      </a:r>
                      <a:r>
                        <a:rPr lang="en-US" altLang="ko-KR" sz="1100" u="none" strike="noStrike" dirty="0">
                          <a:solidFill>
                            <a:srgbClr val="FF0000"/>
                          </a:solidFill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SNS, </a:t>
                      </a:r>
                      <a:r>
                        <a:rPr lang="ko-KR" altLang="en-US" sz="1100" u="none" strike="noStrike" dirty="0">
                          <a:solidFill>
                            <a:srgbClr val="FF0000"/>
                          </a:solidFill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블로그 </a:t>
                      </a:r>
                      <a:r>
                        <a:rPr lang="ko-KR" altLang="en-US" sz="1100" u="none" strike="noStrike" dirty="0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등에서 주기적 수집 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이사만루체 Light" panose="00000300000000000000" pitchFamily="2" charset="-127"/>
                        <a:ea typeface="이사만루체 Light" panose="00000300000000000000" pitchFamily="2" charset="-127"/>
                      </a:endParaRPr>
                    </a:p>
                  </a:txBody>
                  <a:tcPr marL="105444" marR="4394" marT="4394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이사만루체 Light" panose="00000300000000000000" pitchFamily="2" charset="-127"/>
                        <a:ea typeface="이사만루체 Light" panose="00000300000000000000" pitchFamily="2" charset="-127"/>
                      </a:endParaRPr>
                    </a:p>
                  </a:txBody>
                  <a:tcPr marL="4394" marR="4394" marT="4394" marB="0" anchor="ctr"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이재상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이사만루체 Light" panose="00000300000000000000" pitchFamily="2" charset="-127"/>
                        <a:ea typeface="이사만루체 Light" panose="00000300000000000000" pitchFamily="2" charset="-127"/>
                      </a:endParaRPr>
                    </a:p>
                  </a:txBody>
                  <a:tcPr marL="4394" marR="4394" marT="4394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1972182"/>
                  </a:ext>
                </a:extLst>
              </a:tr>
              <a:tr h="31963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 dirty="0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1-4. </a:t>
                      </a:r>
                      <a:r>
                        <a:rPr lang="ko-KR" altLang="en-US" sz="1100" u="none" strike="noStrike" dirty="0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이미지 </a:t>
                      </a:r>
                      <a:r>
                        <a:rPr lang="ko-KR" altLang="en-US" sz="1100" u="none" strike="noStrike" dirty="0" err="1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크롤링</a:t>
                      </a:r>
                      <a:r>
                        <a:rPr lang="ko-KR" altLang="en-US" sz="1100" u="none" strike="noStrike" dirty="0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 </a:t>
                      </a:r>
                      <a:r>
                        <a:rPr lang="en-US" altLang="ko-KR" sz="1100" u="none" strike="noStrike" dirty="0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(</a:t>
                      </a:r>
                      <a:r>
                        <a:rPr lang="ko-KR" altLang="en-US" sz="1100" u="none" strike="noStrike" dirty="0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포털</a:t>
                      </a:r>
                      <a:r>
                        <a:rPr lang="en-US" altLang="ko-KR" sz="1100" u="none" strike="noStrike" dirty="0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)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이사만루체 Light" panose="00000300000000000000" pitchFamily="2" charset="-127"/>
                        <a:ea typeface="이사만루체 Light" panose="00000300000000000000" pitchFamily="2" charset="-127"/>
                      </a:endParaRPr>
                    </a:p>
                  </a:txBody>
                  <a:tcPr marL="105444" marR="4394" marT="4394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최신 트렌드를 파악할 수 있는 포털 이미지 주기적 수집 </a:t>
                      </a:r>
                      <a:r>
                        <a:rPr lang="en-US" altLang="ko-KR" sz="1100" u="none" strike="noStrike" dirty="0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(</a:t>
                      </a:r>
                      <a:r>
                        <a:rPr lang="ko-KR" altLang="en-US" sz="1100" u="none" strike="noStrike" dirty="0" err="1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크롤링의</a:t>
                      </a:r>
                      <a:r>
                        <a:rPr lang="ko-KR" altLang="en-US" sz="1100" u="none" strike="noStrike" dirty="0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 결과로 선정된 텍스트로 검색</a:t>
                      </a:r>
                      <a:r>
                        <a:rPr lang="en-US" altLang="ko-KR" sz="1100" u="none" strike="noStrike" dirty="0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)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이사만루체 Light" panose="00000300000000000000" pitchFamily="2" charset="-127"/>
                        <a:ea typeface="이사만루체 Light" panose="00000300000000000000" pitchFamily="2" charset="-127"/>
                      </a:endParaRPr>
                    </a:p>
                  </a:txBody>
                  <a:tcPr marL="105444" marR="4394" marT="4394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이사만루체 Light" panose="00000300000000000000" pitchFamily="2" charset="-127"/>
                        <a:ea typeface="이사만루체 Light" panose="00000300000000000000" pitchFamily="2" charset="-127"/>
                      </a:endParaRPr>
                    </a:p>
                  </a:txBody>
                  <a:tcPr marL="4394" marR="4394" marT="4394" marB="0" anchor="ctr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8507271"/>
                  </a:ext>
                </a:extLst>
              </a:tr>
              <a:tr h="484094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 dirty="0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데이터 처리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이사만루체 Light" panose="00000300000000000000" pitchFamily="2" charset="-127"/>
                        <a:ea typeface="이사만루체 Light" panose="00000300000000000000" pitchFamily="2" charset="-127"/>
                      </a:endParaRPr>
                    </a:p>
                  </a:txBody>
                  <a:tcPr marL="4394" marR="4394" marT="4394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1" u="none" strike="noStrike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2. </a:t>
                      </a:r>
                      <a:r>
                        <a:rPr lang="ko-KR" altLang="en-US" sz="1100" b="1" u="none" strike="noStrike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데이터 분류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이사만루체 Light" panose="00000300000000000000" pitchFamily="2" charset="-127"/>
                        <a:ea typeface="이사만루체 Light" panose="00000300000000000000" pitchFamily="2" charset="-127"/>
                      </a:endParaRPr>
                    </a:p>
                  </a:txBody>
                  <a:tcPr marL="105444" marR="4394" marT="4394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 dirty="0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2-1. </a:t>
                      </a:r>
                      <a:r>
                        <a:rPr lang="ko-KR" altLang="en-US" sz="1100" u="none" strike="noStrike" dirty="0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데이터 분류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이사만루체 Light" panose="00000300000000000000" pitchFamily="2" charset="-127"/>
                        <a:ea typeface="이사만루체 Light" panose="00000300000000000000" pitchFamily="2" charset="-127"/>
                      </a:endParaRPr>
                    </a:p>
                  </a:txBody>
                  <a:tcPr marL="105444" marR="4394" marT="4394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크롤링한 이미지</a:t>
                      </a:r>
                      <a:r>
                        <a:rPr lang="en-US" altLang="ko-KR" sz="1100" u="none" strike="noStrike" dirty="0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, </a:t>
                      </a:r>
                      <a:r>
                        <a:rPr lang="ko-KR" altLang="en-US" sz="1100" u="none" strike="noStrike" dirty="0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텍스트를 </a:t>
                      </a:r>
                      <a:r>
                        <a:rPr lang="ko-KR" altLang="en-US" sz="1100" u="none" strike="noStrike" dirty="0">
                          <a:solidFill>
                            <a:srgbClr val="FF0000"/>
                          </a:solidFill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카테고리별</a:t>
                      </a:r>
                      <a:r>
                        <a:rPr lang="ko-KR" altLang="en-US" sz="1100" u="none" strike="noStrike" dirty="0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로 분류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이사만루체 Light" panose="00000300000000000000" pitchFamily="2" charset="-127"/>
                        <a:ea typeface="이사만루체 Light" panose="00000300000000000000" pitchFamily="2" charset="-127"/>
                      </a:endParaRPr>
                    </a:p>
                  </a:txBody>
                  <a:tcPr marL="105444" marR="4394" marT="4394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이사만루체 Light" panose="00000300000000000000" pitchFamily="2" charset="-127"/>
                        <a:ea typeface="이사만루체 Light" panose="00000300000000000000" pitchFamily="2" charset="-127"/>
                      </a:endParaRPr>
                    </a:p>
                  </a:txBody>
                  <a:tcPr marL="4394" marR="4394" marT="4394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박병준</a:t>
                      </a:r>
                      <a:r>
                        <a:rPr lang="en-US" altLang="ko-KR" sz="1100" u="none" strike="noStrike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이재상</a:t>
                      </a:r>
                      <a:r>
                        <a:rPr lang="en-US" altLang="ko-KR" sz="1100" u="none" strike="noStrike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신민수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이사만루체 Light" panose="00000300000000000000" pitchFamily="2" charset="-127"/>
                        <a:ea typeface="이사만루체 Light" panose="00000300000000000000" pitchFamily="2" charset="-127"/>
                      </a:endParaRPr>
                    </a:p>
                  </a:txBody>
                  <a:tcPr marL="4394" marR="4394" marT="4394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4317151"/>
                  </a:ext>
                </a:extLst>
              </a:tr>
              <a:tr h="32457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l" fontAlgn="ctr"/>
                      <a:r>
                        <a:rPr lang="en-US" altLang="ko-KR" sz="1100" b="1" u="none" strike="noStrike" dirty="0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3. </a:t>
                      </a:r>
                      <a:r>
                        <a:rPr lang="ko-KR" altLang="en-US" sz="1100" b="1" u="none" strike="noStrike" dirty="0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데이터 필터링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이사만루체 Light" panose="00000300000000000000" pitchFamily="2" charset="-127"/>
                        <a:ea typeface="이사만루체 Light" panose="00000300000000000000" pitchFamily="2" charset="-127"/>
                      </a:endParaRPr>
                    </a:p>
                  </a:txBody>
                  <a:tcPr marL="105444" marR="4394" marT="4394" marB="0" anchor="ctr"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 dirty="0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3-1. </a:t>
                      </a:r>
                      <a:r>
                        <a:rPr lang="ko-KR" altLang="en-US" sz="1100" u="none" strike="noStrike" dirty="0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필터링 기준 설정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이사만루체 Light" panose="00000300000000000000" pitchFamily="2" charset="-127"/>
                        <a:ea typeface="이사만루체 Light" panose="00000300000000000000" pitchFamily="2" charset="-127"/>
                      </a:endParaRPr>
                    </a:p>
                  </a:txBody>
                  <a:tcPr marL="105444" marR="4394" marT="4394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 err="1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크롤링</a:t>
                      </a:r>
                      <a:r>
                        <a:rPr lang="ko-KR" altLang="en-US" sz="1100" u="none" strike="noStrike" dirty="0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 결과로 출력되는 텍스트들의 </a:t>
                      </a:r>
                      <a:r>
                        <a:rPr lang="ko-KR" altLang="en-US" sz="1100" u="none" strike="noStrike" dirty="0">
                          <a:solidFill>
                            <a:srgbClr val="FF0000"/>
                          </a:solidFill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빈도</a:t>
                      </a:r>
                      <a:r>
                        <a:rPr lang="ko-KR" altLang="en-US" sz="1100" u="none" strike="noStrike" dirty="0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를 확인</a:t>
                      </a:r>
                      <a:r>
                        <a:rPr lang="en-US" altLang="ko-KR" sz="1100" u="none" strike="noStrike" dirty="0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, </a:t>
                      </a:r>
                      <a:r>
                        <a:rPr lang="ko-KR" altLang="en-US" sz="1100" u="none" strike="noStrike" dirty="0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특정 기준 충족 시 보존 </a:t>
                      </a:r>
                      <a:r>
                        <a:rPr lang="en-US" altLang="ko-KR" sz="1100" u="none" strike="noStrike" dirty="0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(1</a:t>
                      </a:r>
                      <a:r>
                        <a:rPr lang="ko-KR" altLang="en-US" sz="1100" u="none" strike="noStrike" dirty="0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차</a:t>
                      </a:r>
                      <a:r>
                        <a:rPr lang="en-US" altLang="ko-KR" sz="1100" u="none" strike="noStrike" dirty="0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)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이사만루체 Light" panose="00000300000000000000" pitchFamily="2" charset="-127"/>
                        <a:ea typeface="이사만루체 Light" panose="00000300000000000000" pitchFamily="2" charset="-127"/>
                      </a:endParaRPr>
                    </a:p>
                  </a:txBody>
                  <a:tcPr marL="105444" marR="4394" marT="4394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이사만루체 Light" panose="00000300000000000000" pitchFamily="2" charset="-127"/>
                        <a:ea typeface="이사만루체 Light" panose="00000300000000000000" pitchFamily="2" charset="-127"/>
                      </a:endParaRPr>
                    </a:p>
                  </a:txBody>
                  <a:tcPr marL="4394" marR="4394" marT="4394" marB="0" anchor="ctr"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신민수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이사만루체 Light" panose="00000300000000000000" pitchFamily="2" charset="-127"/>
                        <a:ea typeface="이사만루체 Light" panose="00000300000000000000" pitchFamily="2" charset="-127"/>
                      </a:endParaRPr>
                    </a:p>
                  </a:txBody>
                  <a:tcPr marL="4394" marR="4394" marT="4394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3408923"/>
                  </a:ext>
                </a:extLst>
              </a:tr>
              <a:tr h="41053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solidFill>
                            <a:srgbClr val="FF0000"/>
                          </a:solidFill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광고성</a:t>
                      </a:r>
                      <a:r>
                        <a:rPr lang="ko-KR" altLang="en-US" sz="1100" u="none" strike="noStrike" dirty="0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 텍스트를 배제한 데이터만 보존 </a:t>
                      </a:r>
                      <a:r>
                        <a:rPr lang="en-US" altLang="ko-KR" sz="1100" u="none" strike="noStrike" dirty="0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(2</a:t>
                      </a:r>
                      <a:r>
                        <a:rPr lang="ko-KR" altLang="en-US" sz="1100" u="none" strike="noStrike" dirty="0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차</a:t>
                      </a:r>
                      <a:r>
                        <a:rPr lang="en-US" altLang="ko-KR" sz="1100" u="none" strike="noStrike" dirty="0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)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이사만루체 Light" panose="00000300000000000000" pitchFamily="2" charset="-127"/>
                        <a:ea typeface="이사만루체 Light" panose="00000300000000000000" pitchFamily="2" charset="-127"/>
                      </a:endParaRPr>
                    </a:p>
                  </a:txBody>
                  <a:tcPr marL="105444" marR="4394" marT="4394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이사만루체 Light" panose="00000300000000000000" pitchFamily="2" charset="-127"/>
                        <a:ea typeface="이사만루체 Light" panose="00000300000000000000" pitchFamily="2" charset="-127"/>
                      </a:endParaRPr>
                    </a:p>
                  </a:txBody>
                  <a:tcPr marL="4394" marR="4394" marT="4394" marB="0" anchor="ctr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2830904"/>
                  </a:ext>
                </a:extLst>
              </a:tr>
              <a:tr h="32457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solidFill>
                            <a:srgbClr val="FF0000"/>
                          </a:solidFill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감성분석</a:t>
                      </a:r>
                      <a:r>
                        <a:rPr lang="ko-KR" altLang="en-US" sz="1100" u="none" strike="noStrike" dirty="0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 결과를 기반으로 추천가능한 관광지 선정 </a:t>
                      </a:r>
                      <a:r>
                        <a:rPr lang="en-US" altLang="ko-KR" sz="1100" u="none" strike="noStrike" dirty="0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(3</a:t>
                      </a:r>
                      <a:r>
                        <a:rPr lang="ko-KR" altLang="en-US" sz="1100" u="none" strike="noStrike" dirty="0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차</a:t>
                      </a:r>
                      <a:r>
                        <a:rPr lang="en-US" altLang="ko-KR" sz="1100" u="none" strike="noStrike" dirty="0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)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이사만루체 Light" panose="00000300000000000000" pitchFamily="2" charset="-127"/>
                        <a:ea typeface="이사만루체 Light" panose="00000300000000000000" pitchFamily="2" charset="-127"/>
                      </a:endParaRPr>
                    </a:p>
                  </a:txBody>
                  <a:tcPr marL="105444" marR="4394" marT="4394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이사만루체 Light" panose="00000300000000000000" pitchFamily="2" charset="-127"/>
                        <a:ea typeface="이사만루체 Light" panose="00000300000000000000" pitchFamily="2" charset="-127"/>
                      </a:endParaRPr>
                    </a:p>
                  </a:txBody>
                  <a:tcPr marL="4394" marR="4394" marT="4394" marB="0" anchor="ctr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6436143"/>
                  </a:ext>
                </a:extLst>
              </a:tr>
              <a:tr h="324576">
                <a:tc rowSpan="7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요청 기능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이사만루체 Light" panose="00000300000000000000" pitchFamily="2" charset="-127"/>
                        <a:ea typeface="이사만루체 Light" panose="00000300000000000000" pitchFamily="2" charset="-127"/>
                      </a:endParaRPr>
                    </a:p>
                  </a:txBody>
                  <a:tcPr marL="4394" marR="4394" marT="4394" marB="0" anchor="ctr"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l" fontAlgn="ctr"/>
                      <a:r>
                        <a:rPr lang="en-US" altLang="ko-KR" sz="1100" b="1" u="none" strike="noStrike" dirty="0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4. </a:t>
                      </a:r>
                      <a:r>
                        <a:rPr lang="ko-KR" altLang="en-US" sz="1100" b="1" u="none" strike="noStrike" dirty="0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정보 검색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이사만루체 Light" panose="00000300000000000000" pitchFamily="2" charset="-127"/>
                        <a:ea typeface="이사만루체 Light" panose="00000300000000000000" pitchFamily="2" charset="-127"/>
                      </a:endParaRPr>
                    </a:p>
                  </a:txBody>
                  <a:tcPr marL="105444" marR="4394" marT="4394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 dirty="0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4-1. </a:t>
                      </a:r>
                      <a:r>
                        <a:rPr lang="ko-KR" altLang="en-US" sz="1100" u="none" strike="noStrike" dirty="0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이미지</a:t>
                      </a:r>
                      <a:r>
                        <a:rPr lang="en-US" altLang="ko-KR" sz="1100" u="none" strike="noStrike" dirty="0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, </a:t>
                      </a:r>
                      <a:r>
                        <a:rPr lang="ko-KR" altLang="en-US" sz="1100" u="none" strike="noStrike" dirty="0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키워드 </a:t>
                      </a:r>
                      <a:r>
                        <a:rPr lang="ko-KR" altLang="en-US" sz="1100" u="none" strike="noStrike" dirty="0" err="1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서칭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이사만루체 Light" panose="00000300000000000000" pitchFamily="2" charset="-127"/>
                        <a:ea typeface="이사만루체 Light" panose="00000300000000000000" pitchFamily="2" charset="-127"/>
                      </a:endParaRPr>
                    </a:p>
                  </a:txBody>
                  <a:tcPr marL="105444" marR="4394" marT="4394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사용자가 입력한 이미지</a:t>
                      </a:r>
                      <a:r>
                        <a:rPr lang="en-US" altLang="ko-KR" sz="1100" u="none" strike="noStrike" dirty="0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, </a:t>
                      </a:r>
                      <a:r>
                        <a:rPr lang="ko-KR" altLang="en-US" sz="1100" u="none" strike="noStrike" dirty="0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텍스트에 맞는 관광지 정보 </a:t>
                      </a:r>
                      <a:r>
                        <a:rPr lang="ko-KR" altLang="en-US" sz="1100" u="none" strike="noStrike" dirty="0" err="1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서칭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이사만루체 Light" panose="00000300000000000000" pitchFamily="2" charset="-127"/>
                        <a:ea typeface="이사만루체 Light" panose="00000300000000000000" pitchFamily="2" charset="-127"/>
                      </a:endParaRPr>
                    </a:p>
                  </a:txBody>
                  <a:tcPr marL="105444" marR="4394" marT="4394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이사만루체 Light" panose="00000300000000000000" pitchFamily="2" charset="-127"/>
                        <a:ea typeface="이사만루체 Light" panose="00000300000000000000" pitchFamily="2" charset="-127"/>
                      </a:endParaRPr>
                    </a:p>
                  </a:txBody>
                  <a:tcPr marL="4394" marR="4394" marT="4394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신민수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이사만루체 Light" panose="00000300000000000000" pitchFamily="2" charset="-127"/>
                        <a:ea typeface="이사만루체 Light" panose="00000300000000000000" pitchFamily="2" charset="-127"/>
                      </a:endParaRPr>
                    </a:p>
                  </a:txBody>
                  <a:tcPr marL="4394" marR="4394" marT="4394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1438539"/>
                  </a:ext>
                </a:extLst>
              </a:tr>
              <a:tr h="32457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 dirty="0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4-2. </a:t>
                      </a:r>
                      <a:r>
                        <a:rPr lang="ko-KR" altLang="en-US" sz="1100" u="none" strike="noStrike" dirty="0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숙박업소 </a:t>
                      </a:r>
                      <a:r>
                        <a:rPr lang="ko-KR" altLang="en-US" sz="1100" u="none" strike="noStrike" dirty="0" err="1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서칭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이사만루체 Light" panose="00000300000000000000" pitchFamily="2" charset="-127"/>
                        <a:ea typeface="이사만루체 Light" panose="00000300000000000000" pitchFamily="2" charset="-127"/>
                      </a:endParaRPr>
                    </a:p>
                  </a:txBody>
                  <a:tcPr marL="105444" marR="4394" marT="4394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사용자가 입력한 이미지나 텍스트에 맞는 숙박업소 정보 </a:t>
                      </a:r>
                      <a:r>
                        <a:rPr lang="ko-KR" altLang="en-US" sz="1100" u="none" strike="noStrike" dirty="0" err="1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서칭</a:t>
                      </a:r>
                      <a:r>
                        <a:rPr lang="ko-KR" altLang="en-US" sz="1100" u="none" strike="noStrike" dirty="0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 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이사만루체 Light" panose="00000300000000000000" pitchFamily="2" charset="-127"/>
                        <a:ea typeface="이사만루체 Light" panose="00000300000000000000" pitchFamily="2" charset="-127"/>
                      </a:endParaRPr>
                    </a:p>
                  </a:txBody>
                  <a:tcPr marL="105444" marR="4394" marT="4394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이사만루체 Light" panose="00000300000000000000" pitchFamily="2" charset="-127"/>
                        <a:ea typeface="이사만루체 Light" panose="00000300000000000000" pitchFamily="2" charset="-127"/>
                      </a:endParaRPr>
                    </a:p>
                  </a:txBody>
                  <a:tcPr marL="4394" marR="4394" marT="4394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박병준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이사만루체 Light" panose="00000300000000000000" pitchFamily="2" charset="-127"/>
                        <a:ea typeface="이사만루체 Light" panose="00000300000000000000" pitchFamily="2" charset="-127"/>
                      </a:endParaRPr>
                    </a:p>
                  </a:txBody>
                  <a:tcPr marL="4394" marR="4394" marT="4394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9717244"/>
                  </a:ext>
                </a:extLst>
              </a:tr>
              <a:tr h="34213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 dirty="0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4-3. </a:t>
                      </a:r>
                      <a:r>
                        <a:rPr lang="ko-KR" altLang="en-US" sz="1100" u="none" strike="noStrike" dirty="0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필터 검색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이사만루체 Light" panose="00000300000000000000" pitchFamily="2" charset="-127"/>
                        <a:ea typeface="이사만루체 Light" panose="00000300000000000000" pitchFamily="2" charset="-127"/>
                      </a:endParaRPr>
                    </a:p>
                  </a:txBody>
                  <a:tcPr marL="105444" marR="4394" marT="4394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위치</a:t>
                      </a:r>
                      <a:r>
                        <a:rPr lang="en-US" altLang="ko-KR" sz="1100" u="none" strike="noStrike" dirty="0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, </a:t>
                      </a:r>
                      <a:r>
                        <a:rPr lang="ko-KR" altLang="en-US" sz="1100" u="none" strike="noStrike" dirty="0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카테고리 등 조건을 만족하는 관광지 </a:t>
                      </a:r>
                      <a:r>
                        <a:rPr lang="ko-KR" altLang="en-US" sz="1100" u="none" strike="noStrike" dirty="0" err="1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서칭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이사만루체 Light" panose="00000300000000000000" pitchFamily="2" charset="-127"/>
                        <a:ea typeface="이사만루체 Light" panose="00000300000000000000" pitchFamily="2" charset="-127"/>
                      </a:endParaRPr>
                    </a:p>
                  </a:txBody>
                  <a:tcPr marL="105444" marR="4394" marT="4394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이사만루체 Light" panose="00000300000000000000" pitchFamily="2" charset="-127"/>
                        <a:ea typeface="이사만루체 Light" panose="00000300000000000000" pitchFamily="2" charset="-127"/>
                      </a:endParaRPr>
                    </a:p>
                  </a:txBody>
                  <a:tcPr marL="4394" marR="4394" marT="4394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이재상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이사만루체 Light" panose="00000300000000000000" pitchFamily="2" charset="-127"/>
                        <a:ea typeface="이사만루체 Light" panose="00000300000000000000" pitchFamily="2" charset="-127"/>
                      </a:endParaRPr>
                    </a:p>
                  </a:txBody>
                  <a:tcPr marL="4394" marR="4394" marT="4394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8925886"/>
                  </a:ext>
                </a:extLst>
              </a:tr>
              <a:tr h="32457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l" fontAlgn="ctr"/>
                      <a:r>
                        <a:rPr lang="en-US" altLang="ko-KR" sz="1100" b="1" u="none" strike="noStrike" dirty="0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5. </a:t>
                      </a:r>
                      <a:r>
                        <a:rPr lang="ko-KR" altLang="en-US" sz="1100" b="1" u="none" strike="noStrike" dirty="0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관광지 추천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이사만루체 Light" panose="00000300000000000000" pitchFamily="2" charset="-127"/>
                        <a:ea typeface="이사만루체 Light" panose="00000300000000000000" pitchFamily="2" charset="-127"/>
                      </a:endParaRPr>
                    </a:p>
                  </a:txBody>
                  <a:tcPr marL="105444" marR="4394" marT="4394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5-1. </a:t>
                      </a:r>
                      <a:r>
                        <a:rPr lang="ko-KR" altLang="en-US" sz="1100" u="none" strike="noStrike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카테고리 기준 추천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이사만루체 Light" panose="00000300000000000000" pitchFamily="2" charset="-127"/>
                        <a:ea typeface="이사만루체 Light" panose="00000300000000000000" pitchFamily="2" charset="-127"/>
                      </a:endParaRPr>
                    </a:p>
                  </a:txBody>
                  <a:tcPr marL="105444" marR="4394" marT="4394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사용자가 입력한 데이터의 카테고리에 해당되는 관광지 정보 제공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이사만루체 Light" panose="00000300000000000000" pitchFamily="2" charset="-127"/>
                        <a:ea typeface="이사만루체 Light" panose="00000300000000000000" pitchFamily="2" charset="-127"/>
                      </a:endParaRPr>
                    </a:p>
                  </a:txBody>
                  <a:tcPr marL="105444" marR="4394" marT="4394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이사만루체 Light" panose="00000300000000000000" pitchFamily="2" charset="-127"/>
                        <a:ea typeface="이사만루체 Light" panose="00000300000000000000" pitchFamily="2" charset="-127"/>
                      </a:endParaRPr>
                    </a:p>
                  </a:txBody>
                  <a:tcPr marL="4394" marR="4394" marT="4394" marB="0" anchor="ctr"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허채범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이사만루체 Light" panose="00000300000000000000" pitchFamily="2" charset="-127"/>
                        <a:ea typeface="이사만루체 Light" panose="00000300000000000000" pitchFamily="2" charset="-127"/>
                      </a:endParaRPr>
                    </a:p>
                  </a:txBody>
                  <a:tcPr marL="4394" marR="4394" marT="4394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7133321"/>
                  </a:ext>
                </a:extLst>
              </a:tr>
              <a:tr h="32457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5-2. </a:t>
                      </a:r>
                      <a:r>
                        <a:rPr lang="ko-KR" altLang="en-US" sz="1100" u="none" strike="noStrike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핫플레이스 추천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이사만루체 Light" panose="00000300000000000000" pitchFamily="2" charset="-127"/>
                        <a:ea typeface="이사만루체 Light" panose="00000300000000000000" pitchFamily="2" charset="-127"/>
                      </a:endParaRPr>
                    </a:p>
                  </a:txBody>
                  <a:tcPr marL="105444" marR="4394" marT="4394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 dirty="0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DB</a:t>
                      </a:r>
                      <a:r>
                        <a:rPr lang="ko-KR" altLang="en-US" sz="1100" u="none" strike="noStrike" dirty="0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에 축적된 데이터를 바탕으로 특정 기간 및 시점의 </a:t>
                      </a:r>
                      <a:r>
                        <a:rPr lang="ko-KR" altLang="en-US" sz="1100" u="none" strike="noStrike" dirty="0" err="1">
                          <a:solidFill>
                            <a:srgbClr val="FF0000"/>
                          </a:solidFill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핫플레이스</a:t>
                      </a:r>
                      <a:r>
                        <a:rPr lang="ko-KR" altLang="en-US" sz="1100" u="none" strike="noStrike" dirty="0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 정보 제공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이사만루체 Light" panose="00000300000000000000" pitchFamily="2" charset="-127"/>
                        <a:ea typeface="이사만루체 Light" panose="00000300000000000000" pitchFamily="2" charset="-127"/>
                      </a:endParaRPr>
                    </a:p>
                  </a:txBody>
                  <a:tcPr marL="105444" marR="4394" marT="4394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이사만루체 Light" panose="00000300000000000000" pitchFamily="2" charset="-127"/>
                        <a:ea typeface="이사만루체 Light" panose="00000300000000000000" pitchFamily="2" charset="-127"/>
                      </a:endParaRPr>
                    </a:p>
                  </a:txBody>
                  <a:tcPr marL="4394" marR="4394" marT="4394" marB="0" anchor="ctr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4129122"/>
                  </a:ext>
                </a:extLst>
              </a:tr>
              <a:tr h="32457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5-3. </a:t>
                      </a:r>
                      <a:r>
                        <a:rPr lang="ko-KR" altLang="en-US" sz="1100" u="none" strike="noStrike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여행 코스 추천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이사만루체 Light" panose="00000300000000000000" pitchFamily="2" charset="-127"/>
                        <a:ea typeface="이사만루체 Light" panose="00000300000000000000" pitchFamily="2" charset="-127"/>
                      </a:endParaRPr>
                    </a:p>
                  </a:txBody>
                  <a:tcPr marL="105444" marR="4394" marT="4394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사용자의 위치에서 특정 반경 내에 있는 관광지의 데이터를 참고하여</a:t>
                      </a:r>
                      <a:r>
                        <a:rPr lang="en-US" altLang="ko-KR" sz="1100" u="none" strike="noStrike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적합한 코스 정보 제공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이사만루체 Light" panose="00000300000000000000" pitchFamily="2" charset="-127"/>
                        <a:ea typeface="이사만루체 Light" panose="00000300000000000000" pitchFamily="2" charset="-127"/>
                      </a:endParaRPr>
                    </a:p>
                  </a:txBody>
                  <a:tcPr marL="105444" marR="4394" marT="4394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이사만루체 Light" panose="00000300000000000000" pitchFamily="2" charset="-127"/>
                        <a:ea typeface="이사만루체 Light" panose="00000300000000000000" pitchFamily="2" charset="-127"/>
                      </a:endParaRPr>
                    </a:p>
                  </a:txBody>
                  <a:tcPr marL="4394" marR="4394" marT="4394" marB="0" anchor="ctr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5101473"/>
                  </a:ext>
                </a:extLst>
              </a:tr>
              <a:tr h="32457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1" u="none" strike="noStrike" dirty="0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6. </a:t>
                      </a:r>
                      <a:r>
                        <a:rPr lang="ko-KR" altLang="en-US" sz="1100" b="1" u="none" strike="noStrike" dirty="0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트렌드 분석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이사만루체 Light" panose="00000300000000000000" pitchFamily="2" charset="-127"/>
                        <a:ea typeface="이사만루체 Light" panose="00000300000000000000" pitchFamily="2" charset="-127"/>
                      </a:endParaRPr>
                    </a:p>
                  </a:txBody>
                  <a:tcPr marL="105444" marR="4394" marT="4394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6-1. </a:t>
                      </a:r>
                      <a:r>
                        <a:rPr lang="ko-KR" altLang="en-US" sz="1100" u="none" strike="noStrike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트렌드 분석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이사만루체 Light" panose="00000300000000000000" pitchFamily="2" charset="-127"/>
                        <a:ea typeface="이사만루체 Light" panose="00000300000000000000" pitchFamily="2" charset="-127"/>
                      </a:endParaRPr>
                    </a:p>
                  </a:txBody>
                  <a:tcPr marL="105444" marR="4394" marT="4394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 dirty="0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DB</a:t>
                      </a:r>
                      <a:r>
                        <a:rPr lang="ko-KR" altLang="en-US" sz="1100" u="none" strike="noStrike" dirty="0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에 저장된 데이터를 바탕으로</a:t>
                      </a:r>
                      <a:r>
                        <a:rPr lang="en-US" altLang="ko-KR" sz="1100" u="none" strike="noStrike" dirty="0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, </a:t>
                      </a:r>
                      <a:r>
                        <a:rPr lang="ko-KR" altLang="en-US" sz="1100" u="none" strike="noStrike" dirty="0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특정 기간 동안의 </a:t>
                      </a:r>
                      <a:r>
                        <a:rPr lang="ko-KR" altLang="en-US" sz="1100" u="none" strike="noStrike" dirty="0">
                          <a:solidFill>
                            <a:srgbClr val="FF0000"/>
                          </a:solidFill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트렌드</a:t>
                      </a:r>
                      <a:r>
                        <a:rPr lang="ko-KR" altLang="en-US" sz="1100" u="none" strike="noStrike" dirty="0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를 분석하여 정보 제공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이사만루체 Light" panose="00000300000000000000" pitchFamily="2" charset="-127"/>
                        <a:ea typeface="이사만루체 Light" panose="00000300000000000000" pitchFamily="2" charset="-127"/>
                      </a:endParaRPr>
                    </a:p>
                  </a:txBody>
                  <a:tcPr marL="105444" marR="4394" marT="4394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4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이사만루체 Light" panose="00000300000000000000" pitchFamily="2" charset="-127"/>
                        <a:ea typeface="이사만루체 Light" panose="00000300000000000000" pitchFamily="2" charset="-127"/>
                      </a:endParaRPr>
                    </a:p>
                  </a:txBody>
                  <a:tcPr marL="4394" marR="4394" marT="4394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이재상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이사만루체 Light" panose="00000300000000000000" pitchFamily="2" charset="-127"/>
                        <a:ea typeface="이사만루체 Light" panose="00000300000000000000" pitchFamily="2" charset="-127"/>
                      </a:endParaRPr>
                    </a:p>
                  </a:txBody>
                  <a:tcPr marL="4394" marR="4394" marT="4394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4477721"/>
                  </a:ext>
                </a:extLst>
              </a:tr>
              <a:tr h="428896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GUI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이사만루체 Light" panose="00000300000000000000" pitchFamily="2" charset="-127"/>
                        <a:ea typeface="이사만루체 Light" panose="00000300000000000000" pitchFamily="2" charset="-127"/>
                      </a:endParaRPr>
                    </a:p>
                  </a:txBody>
                  <a:tcPr marL="4394" marR="4394" marT="4394" marB="0" anchor="ctr"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 fontAlgn="ctr"/>
                      <a:r>
                        <a:rPr lang="en-US" altLang="ko-KR" sz="1100" b="1" u="none" strike="noStrike" dirty="0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7. </a:t>
                      </a:r>
                      <a:r>
                        <a:rPr lang="ko-KR" altLang="en-US" sz="1100" b="1" u="none" strike="noStrike" dirty="0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입출력 화면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이사만루체 Light" panose="00000300000000000000" pitchFamily="2" charset="-127"/>
                        <a:ea typeface="이사만루체 Light" panose="00000300000000000000" pitchFamily="2" charset="-127"/>
                      </a:endParaRPr>
                    </a:p>
                  </a:txBody>
                  <a:tcPr marL="105444" marR="4394" marT="4394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 dirty="0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7-1. </a:t>
                      </a:r>
                      <a:r>
                        <a:rPr lang="ko-KR" altLang="en-US" sz="1100" u="none" strike="noStrike" dirty="0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요청 기능 입력 화면 출력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이사만루체 Light" panose="00000300000000000000" pitchFamily="2" charset="-127"/>
                        <a:ea typeface="이사만루체 Light" panose="00000300000000000000" pitchFamily="2" charset="-127"/>
                      </a:endParaRPr>
                    </a:p>
                  </a:txBody>
                  <a:tcPr marL="105444" marR="4394" marT="4394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사용자가 원하는 기능을 입력하는 메뉴를 화면에 출력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이사만루체 Light" panose="00000300000000000000" pitchFamily="2" charset="-127"/>
                        <a:ea typeface="이사만루체 Light" panose="00000300000000000000" pitchFamily="2" charset="-127"/>
                      </a:endParaRPr>
                    </a:p>
                  </a:txBody>
                  <a:tcPr marL="105444" marR="4394" marT="4394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3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이사만루체 Light" panose="00000300000000000000" pitchFamily="2" charset="-127"/>
                        <a:ea typeface="이사만루체 Light" panose="00000300000000000000" pitchFamily="2" charset="-127"/>
                      </a:endParaRPr>
                    </a:p>
                  </a:txBody>
                  <a:tcPr marL="4394" marR="4394" marT="4394" marB="0" anchor="ctr"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박병준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이사만루체 Light" panose="00000300000000000000" pitchFamily="2" charset="-127"/>
                        <a:ea typeface="이사만루체 Light" panose="00000300000000000000" pitchFamily="2" charset="-127"/>
                      </a:endParaRPr>
                    </a:p>
                  </a:txBody>
                  <a:tcPr marL="4394" marR="4394" marT="4394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1630349"/>
                  </a:ext>
                </a:extLst>
              </a:tr>
              <a:tr h="32457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7-2. </a:t>
                      </a:r>
                      <a:r>
                        <a:rPr lang="ko-KR" altLang="en-US" sz="1100" u="none" strike="noStrike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요청한 정보 출력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이사만루체 Light" panose="00000300000000000000" pitchFamily="2" charset="-127"/>
                        <a:ea typeface="이사만루체 Light" panose="00000300000000000000" pitchFamily="2" charset="-127"/>
                      </a:endParaRPr>
                    </a:p>
                  </a:txBody>
                  <a:tcPr marL="105444" marR="4394" marT="4394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사용자가 요청하는 기능을 수행한 결과 데이터를 화면에 출력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이사만루체 Light" panose="00000300000000000000" pitchFamily="2" charset="-127"/>
                        <a:ea typeface="이사만루체 Light" panose="00000300000000000000" pitchFamily="2" charset="-127"/>
                      </a:endParaRPr>
                    </a:p>
                  </a:txBody>
                  <a:tcPr marL="105444" marR="4394" marT="4394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3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이사만루체 Light" panose="00000300000000000000" pitchFamily="2" charset="-127"/>
                        <a:ea typeface="이사만루체 Light" panose="00000300000000000000" pitchFamily="2" charset="-127"/>
                      </a:endParaRPr>
                    </a:p>
                  </a:txBody>
                  <a:tcPr marL="4394" marR="4394" marT="4394" marB="0" anchor="ctr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68530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040705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53A32B9-48F1-9A46-3688-055888D09B0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0" y="-756759"/>
            <a:ext cx="12192000" cy="8534400"/>
          </a:xfrm>
          <a:prstGeom prst="rect">
            <a:avLst/>
          </a:prstGeom>
        </p:spPr>
      </p:pic>
      <p:sp>
        <p:nvSpPr>
          <p:cNvPr id="2" name="PlaceHolder 1">
            <a:extLst>
              <a:ext uri="{FF2B5EF4-FFF2-40B4-BE49-F238E27FC236}">
                <a16:creationId xmlns:a16="http://schemas.microsoft.com/office/drawing/2014/main" id="{10A9FD8F-28A7-B9C6-C4FB-0724A330FC86}"/>
              </a:ext>
            </a:extLst>
          </p:cNvPr>
          <p:cNvSpPr txBox="1">
            <a:spLocks/>
          </p:cNvSpPr>
          <p:nvPr/>
        </p:nvSpPr>
        <p:spPr>
          <a:xfrm>
            <a:off x="209550" y="166743"/>
            <a:ext cx="10514880" cy="4838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  <a:tabLst>
                <a:tab pos="0" algn="l"/>
              </a:tabLst>
            </a:pPr>
            <a:r>
              <a:rPr lang="en-US" altLang="ko-KR" sz="3200" b="1" spc="-1" dirty="0">
                <a:solidFill>
                  <a:schemeClr val="dk1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6. </a:t>
            </a:r>
            <a:r>
              <a:rPr lang="ko-KR" altLang="en-US" sz="3200" b="1" spc="-1" dirty="0">
                <a:solidFill>
                  <a:schemeClr val="dk1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프로젝트 관련 문서 </a:t>
            </a:r>
            <a:r>
              <a:rPr lang="en-US" altLang="ko-KR" sz="3200" b="1" spc="-1" dirty="0">
                <a:solidFill>
                  <a:schemeClr val="dk1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- </a:t>
            </a:r>
            <a:r>
              <a:rPr lang="ko-KR" altLang="en-US" sz="3200" b="1" spc="-1" dirty="0">
                <a:solidFill>
                  <a:schemeClr val="dk1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테이블</a:t>
            </a:r>
            <a:endParaRPr lang="en-US" sz="3200" spc="-1" dirty="0"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890AC53F-10D0-3998-8B39-24564F2139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2989314"/>
              </p:ext>
            </p:extLst>
          </p:nvPr>
        </p:nvGraphicFramePr>
        <p:xfrm>
          <a:off x="155564" y="767819"/>
          <a:ext cx="6702435" cy="2535118"/>
        </p:xfrm>
        <a:graphic>
          <a:graphicData uri="http://schemas.openxmlformats.org/drawingml/2006/table">
            <a:tbl>
              <a:tblPr/>
              <a:tblGrid>
                <a:gridCol w="354882">
                  <a:extLst>
                    <a:ext uri="{9D8B030D-6E8A-4147-A177-3AD203B41FA5}">
                      <a16:colId xmlns:a16="http://schemas.microsoft.com/office/drawing/2014/main" val="4060628988"/>
                    </a:ext>
                  </a:extLst>
                </a:gridCol>
                <a:gridCol w="873041">
                  <a:extLst>
                    <a:ext uri="{9D8B030D-6E8A-4147-A177-3AD203B41FA5}">
                      <a16:colId xmlns:a16="http://schemas.microsoft.com/office/drawing/2014/main" val="3886497807"/>
                    </a:ext>
                  </a:extLst>
                </a:gridCol>
                <a:gridCol w="1336110">
                  <a:extLst>
                    <a:ext uri="{9D8B030D-6E8A-4147-A177-3AD203B41FA5}">
                      <a16:colId xmlns:a16="http://schemas.microsoft.com/office/drawing/2014/main" val="2067131481"/>
                    </a:ext>
                  </a:extLst>
                </a:gridCol>
                <a:gridCol w="1120570">
                  <a:extLst>
                    <a:ext uri="{9D8B030D-6E8A-4147-A177-3AD203B41FA5}">
                      <a16:colId xmlns:a16="http://schemas.microsoft.com/office/drawing/2014/main" val="1387205837"/>
                    </a:ext>
                  </a:extLst>
                </a:gridCol>
                <a:gridCol w="415283">
                  <a:extLst>
                    <a:ext uri="{9D8B030D-6E8A-4147-A177-3AD203B41FA5}">
                      <a16:colId xmlns:a16="http://schemas.microsoft.com/office/drawing/2014/main" val="1139765468"/>
                    </a:ext>
                  </a:extLst>
                </a:gridCol>
                <a:gridCol w="996836">
                  <a:extLst>
                    <a:ext uri="{9D8B030D-6E8A-4147-A177-3AD203B41FA5}">
                      <a16:colId xmlns:a16="http://schemas.microsoft.com/office/drawing/2014/main" val="2918602538"/>
                    </a:ext>
                  </a:extLst>
                </a:gridCol>
                <a:gridCol w="829798">
                  <a:extLst>
                    <a:ext uri="{9D8B030D-6E8A-4147-A177-3AD203B41FA5}">
                      <a16:colId xmlns:a16="http://schemas.microsoft.com/office/drawing/2014/main" val="3513265018"/>
                    </a:ext>
                  </a:extLst>
                </a:gridCol>
                <a:gridCol w="775915">
                  <a:extLst>
                    <a:ext uri="{9D8B030D-6E8A-4147-A177-3AD203B41FA5}">
                      <a16:colId xmlns:a16="http://schemas.microsoft.com/office/drawing/2014/main" val="2095490812"/>
                    </a:ext>
                  </a:extLst>
                </a:gridCol>
              </a:tblGrid>
              <a:tr h="404419">
                <a:tc gridSpan="8"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테이블목록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7467936"/>
                  </a:ext>
                </a:extLst>
              </a:tr>
              <a:tr h="314548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시스템명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관광지 추천 및 검색 시스템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작성일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2022.10.06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작성자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신민수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6510326"/>
                  </a:ext>
                </a:extLst>
              </a:tr>
              <a:tr h="34825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No.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주제영역명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테이블</a:t>
                      </a:r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ID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테이블명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길이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초기건수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최대건수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증가건수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8321398"/>
                  </a:ext>
                </a:extLst>
              </a:tr>
              <a:tr h="2097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1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시스템 관리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TB_SYS_USER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사용자 개인정보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20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1000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100000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100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6452898"/>
                  </a:ext>
                </a:extLst>
              </a:tr>
              <a:tr h="2097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2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시스템 관리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TB_SYS_LOC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사용자 위치정보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20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1000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1000000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100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4478204"/>
                  </a:ext>
                </a:extLst>
              </a:tr>
              <a:tr h="2097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3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시스템 관리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TB_SYS_SEARCH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사용자 검색정보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30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500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1000000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100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6438049"/>
                  </a:ext>
                </a:extLst>
              </a:tr>
              <a:tr h="2097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4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데이터 관리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TB_DT_IMAGE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관광지 이미지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20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14000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5000000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1000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513294"/>
                  </a:ext>
                </a:extLst>
              </a:tr>
              <a:tr h="2097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5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데이터 관리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TB_DT_TEXT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관광지 텍스트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100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14000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5000000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10000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3656719"/>
                  </a:ext>
                </a:extLst>
              </a:tr>
              <a:tr h="2097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6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데이터 관리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TB_DT_INFO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관광지 정보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200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14000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5000000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1000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8569232"/>
                  </a:ext>
                </a:extLst>
              </a:tr>
              <a:tr h="2097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7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데이터 관리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TB_DT_REF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필터링 데이터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100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1000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10000000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100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6588877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278D132A-7A39-AD96-72B2-789C20357D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8260567"/>
              </p:ext>
            </p:extLst>
          </p:nvPr>
        </p:nvGraphicFramePr>
        <p:xfrm>
          <a:off x="6924063" y="756096"/>
          <a:ext cx="5143265" cy="2546839"/>
        </p:xfrm>
        <a:graphic>
          <a:graphicData uri="http://schemas.openxmlformats.org/drawingml/2006/table">
            <a:tbl>
              <a:tblPr/>
              <a:tblGrid>
                <a:gridCol w="680880">
                  <a:extLst>
                    <a:ext uri="{9D8B030D-6E8A-4147-A177-3AD203B41FA5}">
                      <a16:colId xmlns:a16="http://schemas.microsoft.com/office/drawing/2014/main" val="2946604223"/>
                    </a:ext>
                  </a:extLst>
                </a:gridCol>
                <a:gridCol w="798656">
                  <a:extLst>
                    <a:ext uri="{9D8B030D-6E8A-4147-A177-3AD203B41FA5}">
                      <a16:colId xmlns:a16="http://schemas.microsoft.com/office/drawing/2014/main" val="292946303"/>
                    </a:ext>
                  </a:extLst>
                </a:gridCol>
                <a:gridCol w="1025240">
                  <a:extLst>
                    <a:ext uri="{9D8B030D-6E8A-4147-A177-3AD203B41FA5}">
                      <a16:colId xmlns:a16="http://schemas.microsoft.com/office/drawing/2014/main" val="2534408934"/>
                    </a:ext>
                  </a:extLst>
                </a:gridCol>
                <a:gridCol w="667274">
                  <a:extLst>
                    <a:ext uri="{9D8B030D-6E8A-4147-A177-3AD203B41FA5}">
                      <a16:colId xmlns:a16="http://schemas.microsoft.com/office/drawing/2014/main" val="78573620"/>
                    </a:ext>
                  </a:extLst>
                </a:gridCol>
                <a:gridCol w="330577">
                  <a:extLst>
                    <a:ext uri="{9D8B030D-6E8A-4147-A177-3AD203B41FA5}">
                      <a16:colId xmlns:a16="http://schemas.microsoft.com/office/drawing/2014/main" val="3977790219"/>
                    </a:ext>
                  </a:extLst>
                </a:gridCol>
                <a:gridCol w="526474">
                  <a:extLst>
                    <a:ext uri="{9D8B030D-6E8A-4147-A177-3AD203B41FA5}">
                      <a16:colId xmlns:a16="http://schemas.microsoft.com/office/drawing/2014/main" val="3474868047"/>
                    </a:ext>
                  </a:extLst>
                </a:gridCol>
                <a:gridCol w="563204">
                  <a:extLst>
                    <a:ext uri="{9D8B030D-6E8A-4147-A177-3AD203B41FA5}">
                      <a16:colId xmlns:a16="http://schemas.microsoft.com/office/drawing/2014/main" val="3655783417"/>
                    </a:ext>
                  </a:extLst>
                </a:gridCol>
                <a:gridCol w="550960">
                  <a:extLst>
                    <a:ext uri="{9D8B030D-6E8A-4147-A177-3AD203B41FA5}">
                      <a16:colId xmlns:a16="http://schemas.microsoft.com/office/drawing/2014/main" val="464027219"/>
                    </a:ext>
                  </a:extLst>
                </a:gridCol>
              </a:tblGrid>
              <a:tr h="342900">
                <a:tc gridSpan="8">
                  <a:txBody>
                    <a:bodyPr/>
                    <a:lstStyle/>
                    <a:p>
                      <a:pPr algn="ctr" fontAlgn="ctr"/>
                      <a:r>
                        <a:rPr lang="ko-KR" altLang="en-US" sz="1340" b="1" i="0" u="none" strike="noStrike" dirty="0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테이블정의서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8164163"/>
                  </a:ext>
                </a:extLst>
              </a:tr>
              <a:tr h="26670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주제영역명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데이터 관리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작성일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2022.10.06</a:t>
                      </a:r>
                      <a:endParaRPr lang="ko-KR" altLang="en-US" sz="1000" b="0" i="0" u="none" strike="noStrike">
                        <a:effectLst/>
                        <a:latin typeface="이사만루체 Light" panose="00000300000000000000" pitchFamily="2" charset="-127"/>
                        <a:ea typeface="이사만루체 Light" panose="00000300000000000000" pitchFamily="2" charset="-127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작성자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신민수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5295346"/>
                  </a:ext>
                </a:extLst>
              </a:tr>
              <a:tr h="26670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테이블</a:t>
                      </a:r>
                      <a:r>
                        <a:rPr lang="en-US" sz="1000" b="0" i="0" u="none" strike="noStrike" dirty="0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ID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TB_DT_TEXT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테이블명</a:t>
                      </a:r>
                      <a:endParaRPr lang="en-US" sz="1000" b="0" i="0" u="none" strike="noStrike" dirty="0">
                        <a:effectLst/>
                        <a:latin typeface="이사만루체 Light" panose="00000300000000000000" pitchFamily="2" charset="-127"/>
                        <a:ea typeface="이사만루체 Light" panose="00000300000000000000" pitchFamily="2" charset="-127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관광 이미지</a:t>
                      </a:r>
                      <a:endParaRPr lang="en-US" sz="1000" b="0" i="0" u="none" strike="noStrike" dirty="0">
                        <a:effectLst/>
                        <a:latin typeface="이사만루체 Light" panose="00000300000000000000" pitchFamily="2" charset="-127"/>
                        <a:ea typeface="이사만루체 Light" panose="00000300000000000000" pitchFamily="2" charset="-127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관광 이미지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58686"/>
                  </a:ext>
                </a:extLst>
              </a:tr>
              <a:tr h="26670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테이블설명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6"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 국내 관광지 소개</a:t>
                      </a:r>
                      <a:r>
                        <a:rPr lang="en-US" altLang="ko-KR" sz="1000" b="0" i="0" u="none" strike="noStrike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(</a:t>
                      </a:r>
                      <a:r>
                        <a:rPr lang="ko-KR" altLang="en-US" sz="1000" b="0" i="0" u="none" strike="noStrike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텍스트</a:t>
                      </a:r>
                      <a:r>
                        <a:rPr lang="en-US" altLang="ko-KR" sz="1000" b="0" i="0" u="none" strike="noStrike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) </a:t>
                      </a:r>
                      <a:r>
                        <a:rPr lang="ko-KR" altLang="en-US" sz="1000" b="0" i="0" u="none" strike="noStrike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관리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3862325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No.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컬럼</a:t>
                      </a:r>
                      <a:r>
                        <a:rPr lang="en-US" sz="1000" b="0" i="0" u="none" strike="noStrike" dirty="0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ID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 err="1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컬럼명</a:t>
                      </a:r>
                      <a:endParaRPr lang="ko-KR" altLang="en-US" sz="1000" b="0" i="0" u="none" strike="noStrike" dirty="0">
                        <a:effectLst/>
                        <a:latin typeface="이사만루체 Light" panose="00000300000000000000" pitchFamily="2" charset="-127"/>
                        <a:ea typeface="이사만루체 Light" panose="00000300000000000000" pitchFamily="2" charset="-127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티입</a:t>
                      </a:r>
                      <a:endParaRPr lang="ko-KR" altLang="en-US" sz="1000" b="0" i="0" u="none" strike="noStrike" dirty="0">
                        <a:effectLst/>
                        <a:latin typeface="이사만루체 Light" panose="00000300000000000000" pitchFamily="2" charset="-127"/>
                        <a:ea typeface="이사만루체 Light" panose="00000300000000000000" pitchFamily="2" charset="-127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길이</a:t>
                      </a:r>
                      <a:endParaRPr lang="ko-KR" altLang="en-US" sz="1000" b="0" i="0" u="none" strike="noStrike" dirty="0">
                        <a:effectLst/>
                        <a:latin typeface="이사만루체 Light" panose="00000300000000000000" pitchFamily="2" charset="-127"/>
                        <a:ea typeface="이사만루체 Light" panose="00000300000000000000" pitchFamily="2" charset="-127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NULL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KEY</a:t>
                      </a:r>
                      <a:endParaRPr lang="en-US" sz="1000" b="0" i="0" u="none" strike="noStrike" dirty="0">
                        <a:effectLst/>
                        <a:latin typeface="이사만루체 Light" panose="00000300000000000000" pitchFamily="2" charset="-127"/>
                        <a:ea typeface="이사만루체 Light" panose="00000300000000000000" pitchFamily="2" charset="-127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비고</a:t>
                      </a:r>
                      <a:endParaRPr lang="en-US" sz="1000" b="0" i="0" u="none" strike="noStrike" dirty="0">
                        <a:effectLst/>
                        <a:latin typeface="이사만루체 Light" panose="00000300000000000000" pitchFamily="2" charset="-127"/>
                        <a:ea typeface="이사만루체 Light" panose="00000300000000000000" pitchFamily="2" charset="-127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6523050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1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 err="1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data_ID</a:t>
                      </a:r>
                      <a:endParaRPr lang="en-US" sz="1000" b="0" i="0" u="none" strike="noStrike" dirty="0">
                        <a:effectLst/>
                        <a:latin typeface="이사만루체 Light" panose="00000300000000000000" pitchFamily="2" charset="-127"/>
                        <a:ea typeface="이사만루체 Light" panose="00000300000000000000" pitchFamily="2" charset="-127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데이터 번호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Int</a:t>
                      </a:r>
                      <a:endParaRPr lang="ko-KR" altLang="en-US" sz="1000" b="0" i="0" u="none" strike="noStrike">
                        <a:effectLst/>
                        <a:latin typeface="이사만루체 Light" panose="00000300000000000000" pitchFamily="2" charset="-127"/>
                        <a:ea typeface="이사만루체 Light" panose="00000300000000000000" pitchFamily="2" charset="-127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11</a:t>
                      </a:r>
                      <a:endParaRPr lang="ko-KR" altLang="en-US" sz="1000" b="0" i="0" u="none" strike="noStrike">
                        <a:effectLst/>
                        <a:latin typeface="이사만루체 Light" panose="00000300000000000000" pitchFamily="2" charset="-127"/>
                        <a:ea typeface="이사만루체 Light" panose="00000300000000000000" pitchFamily="2" charset="-127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N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PK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　</a:t>
                      </a:r>
                      <a:endParaRPr lang="en-US" sz="1000" b="0" i="0" u="none" strike="noStrike">
                        <a:effectLst/>
                        <a:latin typeface="이사만루체 Light" panose="00000300000000000000" pitchFamily="2" charset="-127"/>
                        <a:ea typeface="이사만루체 Light" panose="00000300000000000000" pitchFamily="2" charset="-127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8716112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2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text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관광지 소개 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Varchar</a:t>
                      </a:r>
                      <a:endParaRPr lang="ko-KR" altLang="en-US" sz="1000" b="0" i="0" u="none" strike="noStrike" dirty="0">
                        <a:effectLst/>
                        <a:latin typeface="이사만루체 Light" panose="00000300000000000000" pitchFamily="2" charset="-127"/>
                        <a:ea typeface="이사만루체 Light" panose="00000300000000000000" pitchFamily="2" charset="-127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　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N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　</a:t>
                      </a:r>
                      <a:endParaRPr lang="en-US" sz="1000" b="0" i="0" u="none" strike="noStrike" dirty="0">
                        <a:effectLst/>
                        <a:latin typeface="이사만루체 Light" panose="00000300000000000000" pitchFamily="2" charset="-127"/>
                        <a:ea typeface="이사만루체 Light" panose="00000300000000000000" pitchFamily="2" charset="-127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　</a:t>
                      </a:r>
                      <a:endParaRPr lang="en-US" sz="1000" b="0" i="0" u="none" strike="noStrike" dirty="0">
                        <a:effectLst/>
                        <a:latin typeface="이사만루체 Light" panose="00000300000000000000" pitchFamily="2" charset="-127"/>
                        <a:ea typeface="이사만루체 Light" panose="00000300000000000000" pitchFamily="2" charset="-127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9253629"/>
                  </a:ext>
                </a:extLst>
              </a:tr>
              <a:tr h="238614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인덱스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6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인덱스키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8333977"/>
                  </a:ext>
                </a:extLst>
              </a:tr>
              <a:tr h="219075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 PK_TB_DT_TEXT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6"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data_ID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5899059"/>
                  </a:ext>
                </a:extLst>
              </a:tr>
              <a:tr h="32385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업무규칙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gridSpan="7"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 err="1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data_ID</a:t>
                      </a:r>
                      <a:r>
                        <a:rPr lang="en-US" sz="1000" b="0" i="0" u="none" strike="noStrike" dirty="0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 </a:t>
                      </a:r>
                      <a:r>
                        <a:rPr lang="ko-KR" altLang="en-US" sz="1000" b="0" i="0" u="none" strike="noStrike" dirty="0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수정 금지</a:t>
                      </a:r>
                      <a:r>
                        <a:rPr lang="en-US" altLang="ko-KR" sz="1000" b="0" i="0" u="none" strike="noStrike" dirty="0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!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0716868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13446610-C135-2C10-0DF9-D29681F39C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3859757"/>
              </p:ext>
            </p:extLst>
          </p:nvPr>
        </p:nvGraphicFramePr>
        <p:xfrm>
          <a:off x="6910757" y="3455057"/>
          <a:ext cx="5143266" cy="3229027"/>
        </p:xfrm>
        <a:graphic>
          <a:graphicData uri="http://schemas.openxmlformats.org/drawingml/2006/table">
            <a:tbl>
              <a:tblPr/>
              <a:tblGrid>
                <a:gridCol w="640250">
                  <a:extLst>
                    <a:ext uri="{9D8B030D-6E8A-4147-A177-3AD203B41FA5}">
                      <a16:colId xmlns:a16="http://schemas.microsoft.com/office/drawing/2014/main" val="3353177015"/>
                    </a:ext>
                  </a:extLst>
                </a:gridCol>
                <a:gridCol w="594078">
                  <a:extLst>
                    <a:ext uri="{9D8B030D-6E8A-4147-A177-3AD203B41FA5}">
                      <a16:colId xmlns:a16="http://schemas.microsoft.com/office/drawing/2014/main" val="1903836171"/>
                    </a:ext>
                  </a:extLst>
                </a:gridCol>
                <a:gridCol w="1191594">
                  <a:extLst>
                    <a:ext uri="{9D8B030D-6E8A-4147-A177-3AD203B41FA5}">
                      <a16:colId xmlns:a16="http://schemas.microsoft.com/office/drawing/2014/main" val="3361234969"/>
                    </a:ext>
                  </a:extLst>
                </a:gridCol>
                <a:gridCol w="604431">
                  <a:extLst>
                    <a:ext uri="{9D8B030D-6E8A-4147-A177-3AD203B41FA5}">
                      <a16:colId xmlns:a16="http://schemas.microsoft.com/office/drawing/2014/main" val="3808046934"/>
                    </a:ext>
                  </a:extLst>
                </a:gridCol>
                <a:gridCol w="460519">
                  <a:extLst>
                    <a:ext uri="{9D8B030D-6E8A-4147-A177-3AD203B41FA5}">
                      <a16:colId xmlns:a16="http://schemas.microsoft.com/office/drawing/2014/main" val="2489735688"/>
                    </a:ext>
                  </a:extLst>
                </a:gridCol>
                <a:gridCol w="581406">
                  <a:extLst>
                    <a:ext uri="{9D8B030D-6E8A-4147-A177-3AD203B41FA5}">
                      <a16:colId xmlns:a16="http://schemas.microsoft.com/office/drawing/2014/main" val="4227078512"/>
                    </a:ext>
                  </a:extLst>
                </a:gridCol>
                <a:gridCol w="518365">
                  <a:extLst>
                    <a:ext uri="{9D8B030D-6E8A-4147-A177-3AD203B41FA5}">
                      <a16:colId xmlns:a16="http://schemas.microsoft.com/office/drawing/2014/main" val="1038204654"/>
                    </a:ext>
                  </a:extLst>
                </a:gridCol>
                <a:gridCol w="552623">
                  <a:extLst>
                    <a:ext uri="{9D8B030D-6E8A-4147-A177-3AD203B41FA5}">
                      <a16:colId xmlns:a16="http://schemas.microsoft.com/office/drawing/2014/main" val="381832117"/>
                    </a:ext>
                  </a:extLst>
                </a:gridCol>
              </a:tblGrid>
              <a:tr h="423736">
                <a:tc gridSpan="8">
                  <a:txBody>
                    <a:bodyPr/>
                    <a:lstStyle/>
                    <a:p>
                      <a:pPr algn="ctr" fontAlgn="ctr"/>
                      <a:r>
                        <a:rPr lang="ko-KR" altLang="en-US" sz="1340" b="1" i="0" u="none" strike="noStrike" dirty="0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테이블정의서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8480831"/>
                  </a:ext>
                </a:extLst>
              </a:tr>
              <a:tr h="329573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주제 </a:t>
                      </a:r>
                      <a:r>
                        <a:rPr lang="ko-KR" altLang="en-US" sz="1000" b="0" i="0" u="none" strike="noStrike" dirty="0" err="1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영역명</a:t>
                      </a:r>
                      <a:endParaRPr lang="ko-KR" altLang="en-US" sz="1000" b="0" i="0" u="none" strike="noStrike" dirty="0">
                        <a:effectLst/>
                        <a:latin typeface="이사만루체 Light" panose="00000300000000000000" pitchFamily="2" charset="-127"/>
                        <a:ea typeface="이사만루체 Light" panose="00000300000000000000" pitchFamily="2" charset="-127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데이터 관리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작성일</a:t>
                      </a:r>
                      <a:endParaRPr lang="ko-KR" altLang="en-US" sz="1000" b="0" i="0" u="none" strike="noStrike" dirty="0">
                        <a:effectLst/>
                        <a:latin typeface="이사만루체 Light" panose="00000300000000000000" pitchFamily="2" charset="-127"/>
                        <a:ea typeface="이사만루체 Light" panose="00000300000000000000" pitchFamily="2" charset="-127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2022.10.06</a:t>
                      </a:r>
                      <a:endParaRPr lang="ko-KR" altLang="en-US" sz="1000" b="0" i="0" u="none" strike="noStrike" dirty="0">
                        <a:effectLst/>
                        <a:latin typeface="이사만루체 Light" panose="00000300000000000000" pitchFamily="2" charset="-127"/>
                        <a:ea typeface="이사만루체 Light" panose="00000300000000000000" pitchFamily="2" charset="-127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작성자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신민수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3090356"/>
                  </a:ext>
                </a:extLst>
              </a:tr>
              <a:tr h="329573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테이블</a:t>
                      </a:r>
                      <a:r>
                        <a:rPr lang="en-US" sz="1000" b="0" i="0" u="none" strike="noStrike" dirty="0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ID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TB_DT_IMAGE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테이블명</a:t>
                      </a:r>
                      <a:endParaRPr lang="en-US" sz="1000" b="0" i="0" u="none" strike="noStrike" dirty="0">
                        <a:effectLst/>
                        <a:latin typeface="이사만루체 Light" panose="00000300000000000000" pitchFamily="2" charset="-127"/>
                        <a:ea typeface="이사만루체 Light" panose="00000300000000000000" pitchFamily="2" charset="-127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latinLnBrk="1"/>
                      <a:r>
                        <a:rPr lang="ko-KR" altLang="en-US" sz="1000" b="0" i="0" u="none" strike="noStrike" dirty="0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관광지 이미지 관리</a:t>
                      </a:r>
                      <a:endParaRPr lang="ko-KR" altLang="en-US" dirty="0"/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관광지 이미지 관리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5904330"/>
                  </a:ext>
                </a:extLst>
              </a:tr>
              <a:tr h="329573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테이블설명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 국내 관광지의 이미지 관리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0760867"/>
                  </a:ext>
                </a:extLst>
              </a:tr>
              <a:tr h="32957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No.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컬럼</a:t>
                      </a:r>
                      <a:r>
                        <a:rPr lang="en-US" sz="1000" b="0" i="0" u="none" strike="noStrike" dirty="0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ID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컬럼명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티입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길이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NULL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KEY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비고</a:t>
                      </a:r>
                      <a:endParaRPr lang="en-US" sz="1000" b="0" i="0" u="none" strike="noStrike">
                        <a:effectLst/>
                        <a:latin typeface="이사만루체 Light" panose="00000300000000000000" pitchFamily="2" charset="-127"/>
                        <a:ea typeface="이사만루체 Light" panose="00000300000000000000" pitchFamily="2" charset="-127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544109"/>
                  </a:ext>
                </a:extLst>
              </a:tr>
              <a:tr h="21971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1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 err="1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data_ID</a:t>
                      </a:r>
                      <a:endParaRPr lang="en-US" sz="1000" b="0" i="0" u="none" strike="noStrike" dirty="0">
                        <a:effectLst/>
                        <a:latin typeface="이사만루체 Light" panose="00000300000000000000" pitchFamily="2" charset="-127"/>
                        <a:ea typeface="이사만루체 Light" panose="00000300000000000000" pitchFamily="2" charset="-127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데이터 번호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num</a:t>
                      </a:r>
                      <a:endParaRPr lang="ko-KR" altLang="en-US" sz="1000" b="0" i="0" u="none" strike="noStrike" dirty="0">
                        <a:effectLst/>
                        <a:latin typeface="이사만루체 Light" panose="00000300000000000000" pitchFamily="2" charset="-127"/>
                        <a:ea typeface="이사만루체 Light" panose="00000300000000000000" pitchFamily="2" charset="-127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11</a:t>
                      </a:r>
                      <a:endParaRPr lang="ko-KR" altLang="en-US" sz="1000" b="0" i="0" u="none" strike="noStrike" dirty="0">
                        <a:effectLst/>
                        <a:latin typeface="이사만루체 Light" panose="00000300000000000000" pitchFamily="2" charset="-127"/>
                        <a:ea typeface="이사만루체 Light" panose="00000300000000000000" pitchFamily="2" charset="-127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N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PK</a:t>
                      </a:r>
                      <a:endParaRPr lang="en-US" sz="1000" b="0" i="0" u="none" strike="noStrike" dirty="0">
                        <a:effectLst/>
                        <a:latin typeface="이사만루체 Light" panose="00000300000000000000" pitchFamily="2" charset="-127"/>
                        <a:ea typeface="이사만루체 Light" panose="00000300000000000000" pitchFamily="2" charset="-127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　</a:t>
                      </a:r>
                      <a:endParaRPr lang="en-US" sz="1000" b="0" i="0" u="none" strike="noStrike" dirty="0">
                        <a:effectLst/>
                        <a:latin typeface="이사만루체 Light" panose="00000300000000000000" pitchFamily="2" charset="-127"/>
                        <a:ea typeface="이사만루체 Light" panose="00000300000000000000" pitchFamily="2" charset="-127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4408393"/>
                  </a:ext>
                </a:extLst>
              </a:tr>
              <a:tr h="21971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2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img_path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관광지 이미지 경로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num</a:t>
                      </a:r>
                      <a:endParaRPr lang="ko-KR" altLang="en-US" sz="1000" b="0" i="0" u="none" strike="noStrike" dirty="0">
                        <a:effectLst/>
                        <a:latin typeface="이사만루체 Light" panose="00000300000000000000" pitchFamily="2" charset="-127"/>
                        <a:ea typeface="이사만루체 Light" panose="00000300000000000000" pitchFamily="2" charset="-127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28</a:t>
                      </a:r>
                      <a:endParaRPr lang="ko-KR" altLang="en-US" sz="1000" b="0" i="0" u="none" strike="noStrike" dirty="0">
                        <a:effectLst/>
                        <a:latin typeface="이사만루체 Light" panose="00000300000000000000" pitchFamily="2" charset="-127"/>
                        <a:ea typeface="이사만루체 Light" panose="00000300000000000000" pitchFamily="2" charset="-127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N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　</a:t>
                      </a:r>
                      <a:endParaRPr lang="en-US" sz="1000" b="0" i="0" u="none" strike="noStrike" dirty="0">
                        <a:effectLst/>
                        <a:latin typeface="이사만루체 Light" panose="00000300000000000000" pitchFamily="2" charset="-127"/>
                        <a:ea typeface="이사만루체 Light" panose="00000300000000000000" pitchFamily="2" charset="-127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　</a:t>
                      </a:r>
                      <a:endParaRPr lang="en-US" sz="1000" b="0" i="0" u="none" strike="noStrike" dirty="0">
                        <a:effectLst/>
                        <a:latin typeface="이사만루체 Light" panose="00000300000000000000" pitchFamily="2" charset="-127"/>
                        <a:ea typeface="이사만루체 Light" panose="00000300000000000000" pitchFamily="2" charset="-127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6548747"/>
                  </a:ext>
                </a:extLst>
              </a:tr>
              <a:tr h="376654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인덱스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인덱스키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1010411"/>
                  </a:ext>
                </a:extLst>
              </a:tr>
              <a:tr h="270721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 PK_DB_IMAGE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 err="1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data_ID</a:t>
                      </a:r>
                      <a:endParaRPr lang="en-US" sz="1000" b="0" i="0" u="none" strike="noStrike" dirty="0">
                        <a:effectLst/>
                        <a:latin typeface="이사만루체 Light" panose="00000300000000000000" pitchFamily="2" charset="-127"/>
                        <a:ea typeface="이사만루체 Light" panose="00000300000000000000" pitchFamily="2" charset="-127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8975879"/>
                  </a:ext>
                </a:extLst>
              </a:tr>
              <a:tr h="40019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업무규칙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gridSpan="7"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 err="1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data_ID</a:t>
                      </a:r>
                      <a:r>
                        <a:rPr lang="en-US" sz="1000" b="0" i="0" u="none" strike="noStrike" dirty="0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 </a:t>
                      </a:r>
                      <a:r>
                        <a:rPr lang="ko-KR" altLang="en-US" sz="1000" b="0" i="0" u="none" strike="noStrike" dirty="0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수정 금지</a:t>
                      </a:r>
                      <a:r>
                        <a:rPr lang="en-US" altLang="ko-KR" sz="1000" b="0" i="0" u="none" strike="noStrike" dirty="0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!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4483551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81DFC1AD-C74B-4C7B-6C02-F23DAB9057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4571167"/>
              </p:ext>
            </p:extLst>
          </p:nvPr>
        </p:nvGraphicFramePr>
        <p:xfrm>
          <a:off x="155563" y="3457877"/>
          <a:ext cx="6702435" cy="3229027"/>
        </p:xfrm>
        <a:graphic>
          <a:graphicData uri="http://schemas.openxmlformats.org/drawingml/2006/table">
            <a:tbl>
              <a:tblPr/>
              <a:tblGrid>
                <a:gridCol w="760146">
                  <a:extLst>
                    <a:ext uri="{9D8B030D-6E8A-4147-A177-3AD203B41FA5}">
                      <a16:colId xmlns:a16="http://schemas.microsoft.com/office/drawing/2014/main" val="3343965732"/>
                    </a:ext>
                  </a:extLst>
                </a:gridCol>
                <a:gridCol w="1281258">
                  <a:extLst>
                    <a:ext uri="{9D8B030D-6E8A-4147-A177-3AD203B41FA5}">
                      <a16:colId xmlns:a16="http://schemas.microsoft.com/office/drawing/2014/main" val="153422616"/>
                    </a:ext>
                  </a:extLst>
                </a:gridCol>
                <a:gridCol w="1642997">
                  <a:extLst>
                    <a:ext uri="{9D8B030D-6E8A-4147-A177-3AD203B41FA5}">
                      <a16:colId xmlns:a16="http://schemas.microsoft.com/office/drawing/2014/main" val="3643874812"/>
                    </a:ext>
                  </a:extLst>
                </a:gridCol>
                <a:gridCol w="937847">
                  <a:extLst>
                    <a:ext uri="{9D8B030D-6E8A-4147-A177-3AD203B41FA5}">
                      <a16:colId xmlns:a16="http://schemas.microsoft.com/office/drawing/2014/main" val="968856463"/>
                    </a:ext>
                  </a:extLst>
                </a:gridCol>
                <a:gridCol w="465398">
                  <a:extLst>
                    <a:ext uri="{9D8B030D-6E8A-4147-A177-3AD203B41FA5}">
                      <a16:colId xmlns:a16="http://schemas.microsoft.com/office/drawing/2014/main" val="3759854229"/>
                    </a:ext>
                  </a:extLst>
                </a:gridCol>
                <a:gridCol w="486552">
                  <a:extLst>
                    <a:ext uri="{9D8B030D-6E8A-4147-A177-3AD203B41FA5}">
                      <a16:colId xmlns:a16="http://schemas.microsoft.com/office/drawing/2014/main" val="4088523437"/>
                    </a:ext>
                  </a:extLst>
                </a:gridCol>
                <a:gridCol w="609306">
                  <a:extLst>
                    <a:ext uri="{9D8B030D-6E8A-4147-A177-3AD203B41FA5}">
                      <a16:colId xmlns:a16="http://schemas.microsoft.com/office/drawing/2014/main" val="2513139958"/>
                    </a:ext>
                  </a:extLst>
                </a:gridCol>
                <a:gridCol w="518931">
                  <a:extLst>
                    <a:ext uri="{9D8B030D-6E8A-4147-A177-3AD203B41FA5}">
                      <a16:colId xmlns:a16="http://schemas.microsoft.com/office/drawing/2014/main" val="3840070786"/>
                    </a:ext>
                  </a:extLst>
                </a:gridCol>
              </a:tblGrid>
              <a:tr h="286842">
                <a:tc gridSpan="8">
                  <a:txBody>
                    <a:bodyPr/>
                    <a:lstStyle/>
                    <a:p>
                      <a:pPr algn="ctr" fontAlgn="ctr"/>
                      <a:r>
                        <a:rPr lang="ko-KR" altLang="en-US" sz="1340" b="1" i="0" u="none" strike="noStrike" dirty="0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테이블정의서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164470164"/>
                  </a:ext>
                </a:extLst>
              </a:tr>
              <a:tr h="223099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주제영역명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데이터 관리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작성일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2022.10.06</a:t>
                      </a:r>
                      <a:endParaRPr lang="ko-KR" altLang="en-US" sz="1000" b="0" i="0" u="none" strike="noStrike">
                        <a:effectLst/>
                        <a:latin typeface="이사만루체 Light" panose="00000300000000000000" pitchFamily="2" charset="-127"/>
                        <a:ea typeface="이사만루체 Light" panose="00000300000000000000" pitchFamily="2" charset="-127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작성자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신민수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5968499"/>
                  </a:ext>
                </a:extLst>
              </a:tr>
              <a:tr h="223099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테이블</a:t>
                      </a:r>
                      <a:r>
                        <a:rPr lang="en-US" sz="1000" b="0" i="0" u="none" strike="noStrike" dirty="0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ID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TB_DB_INFO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테이블명</a:t>
                      </a:r>
                      <a:endParaRPr lang="en-US" sz="1000" b="0" i="0" u="none" strike="noStrike" dirty="0">
                        <a:effectLst/>
                        <a:latin typeface="이사만루체 Light" panose="00000300000000000000" pitchFamily="2" charset="-127"/>
                        <a:ea typeface="이사만루체 Light" panose="00000300000000000000" pitchFamily="2" charset="-127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관광지 정보</a:t>
                      </a:r>
                      <a:endParaRPr lang="en-US" sz="1000" b="0" i="0" u="none" strike="noStrike" dirty="0">
                        <a:effectLst/>
                        <a:latin typeface="이사만루체 Light" panose="00000300000000000000" pitchFamily="2" charset="-127"/>
                        <a:ea typeface="이사만루체 Light" panose="00000300000000000000" pitchFamily="2" charset="-127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관광지 정보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039867289"/>
                  </a:ext>
                </a:extLst>
              </a:tr>
              <a:tr h="293753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테이블설명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 국내 관광지의 이름</a:t>
                      </a:r>
                      <a:r>
                        <a:rPr lang="en-US" altLang="ko-KR" sz="1000" b="0" i="0" u="none" strike="noStrike" dirty="0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, </a:t>
                      </a:r>
                      <a:r>
                        <a:rPr lang="ko-KR" altLang="en-US" sz="1000" b="0" i="0" u="none" strike="noStrike" dirty="0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소개</a:t>
                      </a:r>
                      <a:r>
                        <a:rPr lang="en-US" altLang="ko-KR" sz="1000" b="0" i="0" u="none" strike="noStrike" dirty="0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, </a:t>
                      </a:r>
                      <a:r>
                        <a:rPr lang="ko-KR" altLang="en-US" sz="1000" b="0" i="0" u="none" strike="noStrike" dirty="0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위치</a:t>
                      </a:r>
                      <a:r>
                        <a:rPr lang="en-US" altLang="ko-KR" sz="1000" b="0" i="0" u="none" strike="noStrike" dirty="0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, </a:t>
                      </a:r>
                      <a:r>
                        <a:rPr lang="ko-KR" altLang="en-US" sz="1000" b="0" i="0" u="none" strike="noStrike" dirty="0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카테고리</a:t>
                      </a:r>
                      <a:r>
                        <a:rPr lang="en-US" altLang="ko-KR" sz="1000" b="0" i="0" u="none" strike="noStrike" dirty="0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, </a:t>
                      </a:r>
                      <a:r>
                        <a:rPr lang="ko-KR" altLang="en-US" sz="1000" b="0" i="0" u="none" strike="noStrike" dirty="0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문의 및 안내</a:t>
                      </a:r>
                      <a:r>
                        <a:rPr lang="en-US" altLang="ko-KR" sz="1000" b="0" i="0" u="none" strike="noStrike" dirty="0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, </a:t>
                      </a:r>
                      <a:r>
                        <a:rPr lang="ko-KR" altLang="en-US" sz="1000" b="0" i="0" u="none" strike="noStrike" dirty="0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홈페이지</a:t>
                      </a:r>
                      <a:r>
                        <a:rPr lang="en-US" altLang="ko-KR" sz="1000" b="0" i="0" u="none" strike="noStrike" dirty="0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, </a:t>
                      </a:r>
                      <a:r>
                        <a:rPr lang="ko-KR" altLang="en-US" sz="1000" b="0" i="0" u="none" strike="noStrike" dirty="0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이용 시간에 대한 정보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588538718"/>
                  </a:ext>
                </a:extLst>
              </a:tr>
              <a:tr h="22309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No.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컬럼</a:t>
                      </a:r>
                      <a:r>
                        <a:rPr lang="en-US" sz="1000" b="0" i="0" u="none" strike="noStrike" dirty="0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ID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 err="1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컬럼명</a:t>
                      </a:r>
                      <a:endParaRPr lang="ko-KR" altLang="en-US" sz="1000" b="0" i="0" u="none" strike="noStrike" dirty="0">
                        <a:effectLst/>
                        <a:latin typeface="이사만루체 Light" panose="00000300000000000000" pitchFamily="2" charset="-127"/>
                        <a:ea typeface="이사만루체 Light" panose="00000300000000000000" pitchFamily="2" charset="-127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티입</a:t>
                      </a:r>
                      <a:endParaRPr lang="ko-KR" altLang="en-US" sz="1000" b="0" i="0" u="none" strike="noStrike" dirty="0">
                        <a:effectLst/>
                        <a:latin typeface="이사만루체 Light" panose="00000300000000000000" pitchFamily="2" charset="-127"/>
                        <a:ea typeface="이사만루체 Light" panose="00000300000000000000" pitchFamily="2" charset="-127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길이</a:t>
                      </a:r>
                      <a:endParaRPr lang="ko-KR" altLang="en-US" sz="1000" b="0" i="0" u="none" strike="noStrike" dirty="0">
                        <a:effectLst/>
                        <a:latin typeface="이사만루체 Light" panose="00000300000000000000" pitchFamily="2" charset="-127"/>
                        <a:ea typeface="이사만루체 Light" panose="00000300000000000000" pitchFamily="2" charset="-127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NULL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KEY</a:t>
                      </a:r>
                      <a:endParaRPr lang="en-US" sz="1000" b="0" i="0" u="none" strike="noStrike" dirty="0">
                        <a:effectLst/>
                        <a:latin typeface="이사만루체 Light" panose="00000300000000000000" pitchFamily="2" charset="-127"/>
                        <a:ea typeface="이사만루체 Light" panose="00000300000000000000" pitchFamily="2" charset="-127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비고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2480138"/>
                  </a:ext>
                </a:extLst>
              </a:tr>
              <a:tr h="14987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1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 err="1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data_ID</a:t>
                      </a:r>
                      <a:endParaRPr lang="en-US" sz="1000" b="0" i="0" u="none" strike="noStrike" dirty="0">
                        <a:effectLst/>
                        <a:latin typeface="이사만루체 Light" panose="00000300000000000000" pitchFamily="2" charset="-127"/>
                        <a:ea typeface="이사만루체 Light" panose="00000300000000000000" pitchFamily="2" charset="-127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데이터 번호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Int</a:t>
                      </a:r>
                      <a:endParaRPr lang="ko-KR" altLang="en-US" sz="1000" b="0" i="0" u="none" strike="noStrike" dirty="0">
                        <a:effectLst/>
                        <a:latin typeface="이사만루체 Light" panose="00000300000000000000" pitchFamily="2" charset="-127"/>
                        <a:ea typeface="이사만루체 Light" panose="00000300000000000000" pitchFamily="2" charset="-127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11</a:t>
                      </a:r>
                      <a:endParaRPr lang="ko-KR" altLang="en-US" sz="1000" b="0" i="0" u="none" strike="noStrike" dirty="0">
                        <a:effectLst/>
                        <a:latin typeface="이사만루체 Light" panose="00000300000000000000" pitchFamily="2" charset="-127"/>
                        <a:ea typeface="이사만루체 Light" panose="00000300000000000000" pitchFamily="2" charset="-127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N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PK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　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1886302"/>
                  </a:ext>
                </a:extLst>
              </a:tr>
              <a:tr h="14987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2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 err="1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name_tour</a:t>
                      </a:r>
                      <a:endParaRPr lang="en-US" sz="1000" b="0" i="0" u="none" strike="noStrike" dirty="0">
                        <a:effectLst/>
                        <a:latin typeface="이사만루체 Light" panose="00000300000000000000" pitchFamily="2" charset="-127"/>
                        <a:ea typeface="이사만루체 Light" panose="00000300000000000000" pitchFamily="2" charset="-127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관광지명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Int</a:t>
                      </a:r>
                      <a:endParaRPr lang="ko-KR" altLang="en-US" sz="1000" b="0" i="0" u="none" strike="noStrike">
                        <a:effectLst/>
                        <a:latin typeface="이사만루체 Light" panose="00000300000000000000" pitchFamily="2" charset="-127"/>
                        <a:ea typeface="이사만루체 Light" panose="00000300000000000000" pitchFamily="2" charset="-127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28</a:t>
                      </a:r>
                      <a:endParaRPr lang="ko-KR" altLang="en-US" sz="1000" b="0" i="0" u="none" strike="noStrike">
                        <a:effectLst/>
                        <a:latin typeface="이사만루체 Light" panose="00000300000000000000" pitchFamily="2" charset="-127"/>
                        <a:ea typeface="이사만루체 Light" panose="00000300000000000000" pitchFamily="2" charset="-127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N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　</a:t>
                      </a:r>
                      <a:endParaRPr lang="en-US" sz="1000" b="0" i="0" u="none" strike="noStrike" dirty="0">
                        <a:effectLst/>
                        <a:latin typeface="이사만루체 Light" panose="00000300000000000000" pitchFamily="2" charset="-127"/>
                        <a:ea typeface="이사만루체 Light" panose="00000300000000000000" pitchFamily="2" charset="-127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　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5087755"/>
                  </a:ext>
                </a:extLst>
              </a:tr>
              <a:tr h="14987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3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intro_tour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관광지 소개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Varchar</a:t>
                      </a:r>
                      <a:endParaRPr lang="ko-KR" altLang="en-US" sz="1000" b="0" i="0" u="none" strike="noStrike">
                        <a:effectLst/>
                        <a:latin typeface="이사만루체 Light" panose="00000300000000000000" pitchFamily="2" charset="-127"/>
                        <a:ea typeface="이사만루체 Light" panose="00000300000000000000" pitchFamily="2" charset="-127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 dirty="0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　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N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　</a:t>
                      </a:r>
                      <a:endParaRPr lang="en-US" sz="1000" b="0" i="0" u="none" strike="noStrike">
                        <a:effectLst/>
                        <a:latin typeface="이사만루체 Light" panose="00000300000000000000" pitchFamily="2" charset="-127"/>
                        <a:ea typeface="이사만루체 Light" panose="00000300000000000000" pitchFamily="2" charset="-127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　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6488671"/>
                  </a:ext>
                </a:extLst>
              </a:tr>
              <a:tr h="14987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4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loc_tour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관광지 위치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Varchar</a:t>
                      </a:r>
                      <a:endParaRPr lang="ko-KR" altLang="en-US" sz="1000" b="0" i="0" u="none" strike="noStrike">
                        <a:effectLst/>
                        <a:latin typeface="이사만루체 Light" panose="00000300000000000000" pitchFamily="2" charset="-127"/>
                        <a:ea typeface="이사만루체 Light" panose="00000300000000000000" pitchFamily="2" charset="-127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 dirty="0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　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N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　</a:t>
                      </a:r>
                      <a:endParaRPr lang="en-US" sz="1000" b="0" i="0" u="none" strike="noStrike" dirty="0">
                        <a:effectLst/>
                        <a:latin typeface="이사만루체 Light" panose="00000300000000000000" pitchFamily="2" charset="-127"/>
                        <a:ea typeface="이사만루체 Light" panose="00000300000000000000" pitchFamily="2" charset="-127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　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0983193"/>
                  </a:ext>
                </a:extLst>
              </a:tr>
              <a:tr h="14987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5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cate_tour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관광지 카테고리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Varchar</a:t>
                      </a:r>
                      <a:endParaRPr lang="ko-KR" altLang="en-US" sz="1000" b="0" i="0" u="none" strike="noStrike" dirty="0">
                        <a:effectLst/>
                        <a:latin typeface="이사만루체 Light" panose="00000300000000000000" pitchFamily="2" charset="-127"/>
                        <a:ea typeface="이사만루체 Light" panose="00000300000000000000" pitchFamily="2" charset="-127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　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N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　</a:t>
                      </a:r>
                      <a:endParaRPr lang="en-US" sz="1000" b="0" i="0" u="none" strike="noStrike">
                        <a:effectLst/>
                        <a:latin typeface="이사만루체 Light" panose="00000300000000000000" pitchFamily="2" charset="-127"/>
                        <a:ea typeface="이사만루체 Light" panose="00000300000000000000" pitchFamily="2" charset="-127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　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440838"/>
                  </a:ext>
                </a:extLst>
              </a:tr>
              <a:tr h="14987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6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call_tour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관광지 문의 및 안내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Int</a:t>
                      </a:r>
                      <a:endParaRPr lang="ko-KR" altLang="en-US" sz="1000" b="0" i="0" u="none" strike="noStrike" dirty="0">
                        <a:effectLst/>
                        <a:latin typeface="이사만루체 Light" panose="00000300000000000000" pitchFamily="2" charset="-127"/>
                        <a:ea typeface="이사만루체 Light" panose="00000300000000000000" pitchFamily="2" charset="-127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12</a:t>
                      </a:r>
                      <a:endParaRPr lang="ko-KR" altLang="en-US" sz="1000" b="0" i="0" u="none" strike="noStrike" dirty="0">
                        <a:effectLst/>
                        <a:latin typeface="이사만루체 Light" panose="00000300000000000000" pitchFamily="2" charset="-127"/>
                        <a:ea typeface="이사만루체 Light" panose="00000300000000000000" pitchFamily="2" charset="-127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N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　</a:t>
                      </a:r>
                      <a:endParaRPr lang="en-US" sz="1000" b="0" i="0" u="none" strike="noStrike" dirty="0">
                        <a:effectLst/>
                        <a:latin typeface="이사만루체 Light" panose="00000300000000000000" pitchFamily="2" charset="-127"/>
                        <a:ea typeface="이사만루체 Light" panose="00000300000000000000" pitchFamily="2" charset="-127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　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8766603"/>
                  </a:ext>
                </a:extLst>
              </a:tr>
              <a:tr h="14987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7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site_tour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관광지 홈페이지 주소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Varchar</a:t>
                      </a:r>
                      <a:endParaRPr lang="ko-KR" altLang="en-US" sz="1000" b="0" i="0" u="none" strike="noStrike" dirty="0">
                        <a:effectLst/>
                        <a:latin typeface="이사만루체 Light" panose="00000300000000000000" pitchFamily="2" charset="-127"/>
                        <a:ea typeface="이사만루체 Light" panose="00000300000000000000" pitchFamily="2" charset="-127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 dirty="0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　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N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　</a:t>
                      </a:r>
                      <a:endParaRPr lang="en-US" sz="1000" b="0" i="0" u="none" strike="noStrike">
                        <a:effectLst/>
                        <a:latin typeface="이사만루체 Light" panose="00000300000000000000" pitchFamily="2" charset="-127"/>
                        <a:ea typeface="이사만루체 Light" panose="00000300000000000000" pitchFamily="2" charset="-127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　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3920499"/>
                  </a:ext>
                </a:extLst>
              </a:tr>
              <a:tr h="14987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8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time_tour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관광지 이용시간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Int</a:t>
                      </a:r>
                      <a:endParaRPr lang="ko-KR" altLang="en-US" sz="1000" b="0" i="0" u="none" strike="noStrike" dirty="0">
                        <a:effectLst/>
                        <a:latin typeface="이사만루체 Light" panose="00000300000000000000" pitchFamily="2" charset="-127"/>
                        <a:ea typeface="이사만루체 Light" panose="00000300000000000000" pitchFamily="2" charset="-127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8</a:t>
                      </a:r>
                      <a:endParaRPr lang="ko-KR" altLang="en-US" sz="1000" b="0" i="0" u="none" strike="noStrike" dirty="0">
                        <a:effectLst/>
                        <a:latin typeface="이사만루체 Light" panose="00000300000000000000" pitchFamily="2" charset="-127"/>
                        <a:ea typeface="이사만루체 Light" panose="00000300000000000000" pitchFamily="2" charset="-127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N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　</a:t>
                      </a:r>
                      <a:endParaRPr lang="en-US" sz="1000" b="0" i="0" u="none" strike="noStrike" dirty="0">
                        <a:effectLst/>
                        <a:latin typeface="이사만루체 Light" panose="00000300000000000000" pitchFamily="2" charset="-127"/>
                        <a:ea typeface="이사만루체 Light" panose="00000300000000000000" pitchFamily="2" charset="-127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　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4524955"/>
                  </a:ext>
                </a:extLst>
              </a:tr>
              <a:tr h="25497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인덱스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인덱스키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195287824"/>
                  </a:ext>
                </a:extLst>
              </a:tr>
              <a:tr h="183259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 PK_TB_DB_INFO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 err="1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data_ID</a:t>
                      </a:r>
                      <a:endParaRPr lang="en-US" sz="1000" b="0" i="0" u="none" strike="noStrike" dirty="0">
                        <a:effectLst/>
                        <a:latin typeface="이사만루체 Light" panose="00000300000000000000" pitchFamily="2" charset="-127"/>
                        <a:ea typeface="이사만루체 Light" panose="00000300000000000000" pitchFamily="2" charset="-127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884644814"/>
                  </a:ext>
                </a:extLst>
              </a:tr>
              <a:tr h="27090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업무규칙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gridSpan="7"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 err="1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data_ID</a:t>
                      </a:r>
                      <a:r>
                        <a:rPr lang="en-US" sz="1000" b="0" i="0" u="none" strike="noStrike" dirty="0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 </a:t>
                      </a:r>
                      <a:r>
                        <a:rPr lang="ko-KR" altLang="en-US" sz="1000" b="0" i="0" u="none" strike="noStrike" dirty="0">
                          <a:effectLst/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수정 금지</a:t>
                      </a:r>
                      <a:endParaRPr lang="en-US" altLang="ko-KR" sz="1000" b="0" i="0" u="none" strike="noStrike" dirty="0">
                        <a:effectLst/>
                        <a:latin typeface="이사만루체 Light" panose="00000300000000000000" pitchFamily="2" charset="-127"/>
                        <a:ea typeface="이사만루체 Light" panose="00000300000000000000" pitchFamily="2" charset="-127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796473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260175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8C94AF9-C973-139E-F41C-8C5B1BA78F0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0" y="-774700"/>
            <a:ext cx="12192000" cy="85344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E76511A-0D1E-41E0-85CF-0D01B11CE7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2258"/>
          <a:stretch/>
        </p:blipFill>
        <p:spPr>
          <a:xfrm>
            <a:off x="79788" y="665691"/>
            <a:ext cx="5945873" cy="611965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11B56D6-8507-4FEE-B0CC-ED7068D6D9C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82" r="5390"/>
          <a:stretch/>
        </p:blipFill>
        <p:spPr>
          <a:xfrm>
            <a:off x="3487613" y="1698817"/>
            <a:ext cx="3440858" cy="261283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73A2049-85CE-4D4C-988D-FD5F2E253A1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847" r="24874"/>
          <a:stretch/>
        </p:blipFill>
        <p:spPr>
          <a:xfrm>
            <a:off x="6999824" y="665691"/>
            <a:ext cx="5065496" cy="61150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PlaceHolder 1">
            <a:extLst>
              <a:ext uri="{FF2B5EF4-FFF2-40B4-BE49-F238E27FC236}">
                <a16:creationId xmlns:a16="http://schemas.microsoft.com/office/drawing/2014/main" id="{EFDA8A5C-3C1F-69BF-0C03-FAD2B0AB39F5}"/>
              </a:ext>
            </a:extLst>
          </p:cNvPr>
          <p:cNvSpPr txBox="1">
            <a:spLocks/>
          </p:cNvSpPr>
          <p:nvPr/>
        </p:nvSpPr>
        <p:spPr>
          <a:xfrm>
            <a:off x="456074" y="129138"/>
            <a:ext cx="10514880" cy="4838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  <a:tabLst>
                <a:tab pos="0" algn="l"/>
              </a:tabLst>
            </a:pPr>
            <a:r>
              <a:rPr lang="en-US" altLang="ko-KR" sz="3200" b="1" spc="-1" dirty="0">
                <a:solidFill>
                  <a:schemeClr val="dk1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7. </a:t>
            </a:r>
            <a:r>
              <a:rPr lang="ko-KR" altLang="en-US" sz="3200" b="1" spc="-1" dirty="0">
                <a:solidFill>
                  <a:schemeClr val="dk1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모델링 </a:t>
            </a:r>
            <a:r>
              <a:rPr lang="en-US" altLang="ko-KR" sz="3200" b="1" spc="-1" dirty="0">
                <a:solidFill>
                  <a:schemeClr val="dk1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– </a:t>
            </a:r>
            <a:r>
              <a:rPr lang="ko-KR" altLang="en-US" sz="3200" b="1" spc="-1" dirty="0">
                <a:solidFill>
                  <a:schemeClr val="dk1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텍스트 분류 및 </a:t>
            </a:r>
            <a:r>
              <a:rPr lang="ko-KR" altLang="en-US" sz="3200" b="1" spc="-1" dirty="0" err="1">
                <a:solidFill>
                  <a:schemeClr val="dk1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크롤링</a:t>
            </a:r>
            <a:endParaRPr lang="en-US" sz="3200" spc="-1" dirty="0"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437134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BB94209B-E8EB-2F9F-1C7E-A58CDF3DDD1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0" y="-774700"/>
            <a:ext cx="12192000" cy="85344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DDB9A83F-C7CE-EB2D-943C-09B39E1220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2" t="992" r="10444" b="1213"/>
          <a:stretch/>
        </p:blipFill>
        <p:spPr>
          <a:xfrm>
            <a:off x="604638" y="704729"/>
            <a:ext cx="4938346" cy="5871733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25A9DA3-C427-2CA1-8C36-95FE78946E7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814"/>
          <a:stretch/>
        </p:blipFill>
        <p:spPr>
          <a:xfrm>
            <a:off x="6147622" y="704729"/>
            <a:ext cx="5016678" cy="5878083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sp>
        <p:nvSpPr>
          <p:cNvPr id="6" name="PlaceHolder 1">
            <a:extLst>
              <a:ext uri="{FF2B5EF4-FFF2-40B4-BE49-F238E27FC236}">
                <a16:creationId xmlns:a16="http://schemas.microsoft.com/office/drawing/2014/main" id="{3F460B55-CC50-CF73-9AC9-ADD6EEEB5780}"/>
              </a:ext>
            </a:extLst>
          </p:cNvPr>
          <p:cNvSpPr txBox="1">
            <a:spLocks/>
          </p:cNvSpPr>
          <p:nvPr/>
        </p:nvSpPr>
        <p:spPr>
          <a:xfrm>
            <a:off x="456074" y="129138"/>
            <a:ext cx="10514880" cy="4838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  <a:tabLst>
                <a:tab pos="0" algn="l"/>
              </a:tabLst>
            </a:pPr>
            <a:r>
              <a:rPr lang="en-US" altLang="ko-KR" sz="3200" b="1" spc="-1" dirty="0">
                <a:solidFill>
                  <a:schemeClr val="dk1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7. </a:t>
            </a:r>
            <a:r>
              <a:rPr lang="ko-KR" altLang="en-US" sz="3200" b="1" spc="-1" dirty="0">
                <a:solidFill>
                  <a:schemeClr val="dk1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모델링 </a:t>
            </a:r>
            <a:r>
              <a:rPr lang="en-US" altLang="ko-KR" sz="3200" b="1" spc="-1" dirty="0">
                <a:solidFill>
                  <a:schemeClr val="dk1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– </a:t>
            </a:r>
            <a:r>
              <a:rPr lang="ko-KR" altLang="en-US" sz="3200" b="1" spc="-1" dirty="0">
                <a:solidFill>
                  <a:schemeClr val="dk1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이미지 분류</a:t>
            </a:r>
            <a:endParaRPr lang="en-US" sz="3200" spc="-1" dirty="0"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327607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53A32B9-48F1-9A46-3688-055888D09B0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0" y="-768483"/>
            <a:ext cx="12192000" cy="8534400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85005BB8-79DB-2ADC-4178-5FBFED6E9960}"/>
              </a:ext>
            </a:extLst>
          </p:cNvPr>
          <p:cNvSpPr/>
          <p:nvPr/>
        </p:nvSpPr>
        <p:spPr>
          <a:xfrm>
            <a:off x="2339095" y="3070585"/>
            <a:ext cx="7362453" cy="926816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AD2F186E-AC35-6ABE-0574-C99DC692D4FA}"/>
              </a:ext>
            </a:extLst>
          </p:cNvPr>
          <p:cNvSpPr/>
          <p:nvPr/>
        </p:nvSpPr>
        <p:spPr>
          <a:xfrm>
            <a:off x="2339095" y="4205423"/>
            <a:ext cx="7362453" cy="926816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072D5C67-F688-1EDF-6BE8-1B7B0BF671D1}"/>
              </a:ext>
            </a:extLst>
          </p:cNvPr>
          <p:cNvSpPr/>
          <p:nvPr/>
        </p:nvSpPr>
        <p:spPr>
          <a:xfrm>
            <a:off x="2339095" y="1927287"/>
            <a:ext cx="7362453" cy="926816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PlaceHolder 1">
            <a:extLst>
              <a:ext uri="{FF2B5EF4-FFF2-40B4-BE49-F238E27FC236}">
                <a16:creationId xmlns:a16="http://schemas.microsoft.com/office/drawing/2014/main" id="{10A9FD8F-28A7-B9C6-C4FB-0724A330FC86}"/>
              </a:ext>
            </a:extLst>
          </p:cNvPr>
          <p:cNvSpPr txBox="1">
            <a:spLocks/>
          </p:cNvSpPr>
          <p:nvPr/>
        </p:nvSpPr>
        <p:spPr>
          <a:xfrm>
            <a:off x="447770" y="242943"/>
            <a:ext cx="10514880" cy="4838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  <a:tabLst>
                <a:tab pos="0" algn="l"/>
              </a:tabLst>
            </a:pPr>
            <a:r>
              <a:rPr lang="en-US" altLang="ko-KR" sz="3200" b="1" spc="-1" dirty="0">
                <a:solidFill>
                  <a:schemeClr val="dk1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8. </a:t>
            </a:r>
            <a:r>
              <a:rPr lang="ko-KR" altLang="en-US" sz="3200" b="1" spc="-1" dirty="0">
                <a:solidFill>
                  <a:schemeClr val="dk1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프로젝트 협업 도구</a:t>
            </a:r>
            <a:endParaRPr lang="en-US" sz="3200" spc="-1" dirty="0"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sp>
        <p:nvSpPr>
          <p:cNvPr id="3" name="PlaceHolder 2">
            <a:extLst>
              <a:ext uri="{FF2B5EF4-FFF2-40B4-BE49-F238E27FC236}">
                <a16:creationId xmlns:a16="http://schemas.microsoft.com/office/drawing/2014/main" id="{C9E81EDF-65C4-1579-3910-B3C484EF2D4D}"/>
              </a:ext>
            </a:extLst>
          </p:cNvPr>
          <p:cNvSpPr txBox="1">
            <a:spLocks/>
          </p:cNvSpPr>
          <p:nvPr/>
        </p:nvSpPr>
        <p:spPr>
          <a:xfrm>
            <a:off x="4678631" y="4482565"/>
            <a:ext cx="4961049" cy="437985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  <a:tabLst>
                <a:tab pos="0" algn="l"/>
              </a:tabLst>
            </a:pPr>
            <a:r>
              <a:rPr lang="ko-KR" altLang="en-US" sz="2400" spc="-1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저용량 자료</a:t>
            </a:r>
            <a:r>
              <a:rPr lang="en-US" altLang="ko-KR" sz="2400" spc="-1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(</a:t>
            </a:r>
            <a:r>
              <a:rPr lang="ko-KR" altLang="en-US" sz="2400" spc="-1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실시간 회의</a:t>
            </a:r>
            <a:r>
              <a:rPr lang="en-US" altLang="ko-KR" sz="2400" spc="-1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, </a:t>
            </a:r>
            <a:r>
              <a:rPr lang="ko-KR" altLang="en-US" sz="2400" spc="-1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문서</a:t>
            </a:r>
            <a:r>
              <a:rPr lang="en-US" altLang="ko-KR" sz="2400" spc="-1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)</a:t>
            </a:r>
            <a:r>
              <a:rPr lang="ko-KR" altLang="en-US" sz="2400" spc="-1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 공유</a:t>
            </a:r>
            <a:endParaRPr lang="en-US" sz="2400" spc="-1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  <p:pic>
        <p:nvPicPr>
          <p:cNvPr id="1036" name="Picture 12" descr="협업과 정리 - 노션 :: 일상다반사">
            <a:extLst>
              <a:ext uri="{FF2B5EF4-FFF2-40B4-BE49-F238E27FC236}">
                <a16:creationId xmlns:a16="http://schemas.microsoft.com/office/drawing/2014/main" id="{1607301A-693E-8FCF-369E-D0EA538075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1" t="3669" r="2354" b="4878"/>
          <a:stretch/>
        </p:blipFill>
        <p:spPr bwMode="auto">
          <a:xfrm>
            <a:off x="2500835" y="4254668"/>
            <a:ext cx="1879601" cy="816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업무 협업 툴 슬랙(Slack)에 대해 알아보자.. 슬랙이란? | by 미완성의 신 | Medium">
            <a:extLst>
              <a:ext uri="{FF2B5EF4-FFF2-40B4-BE49-F238E27FC236}">
                <a16:creationId xmlns:a16="http://schemas.microsoft.com/office/drawing/2014/main" id="{803E9D12-3311-4187-BF7A-D12B6131C5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30"/>
          <a:stretch/>
        </p:blipFill>
        <p:spPr bwMode="auto">
          <a:xfrm>
            <a:off x="2435716" y="3200867"/>
            <a:ext cx="2236398" cy="680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AEDD8029-D38B-455F-92C8-FF58FA4D440C}"/>
              </a:ext>
            </a:extLst>
          </p:cNvPr>
          <p:cNvSpPr/>
          <p:nvPr/>
        </p:nvSpPr>
        <p:spPr>
          <a:xfrm>
            <a:off x="5113578" y="3317010"/>
            <a:ext cx="4382477" cy="4339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tabLst>
                <a:tab pos="0" algn="l"/>
              </a:tabLst>
            </a:pPr>
            <a:r>
              <a:rPr lang="ko-KR" altLang="en-US" sz="2400" spc="-1" dirty="0">
                <a:solidFill>
                  <a:schemeClr val="dk1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화면 공유를 통해 소통하며 회의</a:t>
            </a:r>
            <a:endParaRPr lang="en-US" altLang="ko-KR" sz="2400" spc="-1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  <p:pic>
        <p:nvPicPr>
          <p:cNvPr id="12" name="Picture 8" descr="깃허브 사용하기(중급자편). Git을 사용해서 클라우드를 쓰듯이 소스들을 업로드해서 저장하고 다른… | by 신동규 | Medium">
            <a:extLst>
              <a:ext uri="{FF2B5EF4-FFF2-40B4-BE49-F238E27FC236}">
                <a16:creationId xmlns:a16="http://schemas.microsoft.com/office/drawing/2014/main" id="{373AA4C2-E66D-464E-BC60-8A2E16DDA1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4" t="13390" r="4193" b="21637"/>
          <a:stretch/>
        </p:blipFill>
        <p:spPr bwMode="auto">
          <a:xfrm>
            <a:off x="2459433" y="2008497"/>
            <a:ext cx="2183330" cy="717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PlaceHolder 2">
            <a:extLst>
              <a:ext uri="{FF2B5EF4-FFF2-40B4-BE49-F238E27FC236}">
                <a16:creationId xmlns:a16="http://schemas.microsoft.com/office/drawing/2014/main" id="{6730D21B-7F25-4632-B261-8C7C3CE33346}"/>
              </a:ext>
            </a:extLst>
          </p:cNvPr>
          <p:cNvSpPr txBox="1">
            <a:spLocks/>
          </p:cNvSpPr>
          <p:nvPr/>
        </p:nvSpPr>
        <p:spPr>
          <a:xfrm>
            <a:off x="5641710" y="2221748"/>
            <a:ext cx="3220964" cy="437985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  <a:tabLst>
                <a:tab pos="0" algn="l"/>
              </a:tabLst>
            </a:pPr>
            <a:r>
              <a:rPr lang="ko-KR" altLang="en-US" sz="2400" spc="-1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코드 관련 자료 공유</a:t>
            </a:r>
            <a:endParaRPr lang="en-US" sz="2400" spc="-1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802483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50DD62B-5185-278F-5A0E-6A99990A211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0" y="-774700"/>
            <a:ext cx="12192000" cy="8534400"/>
          </a:xfrm>
          <a:prstGeom prst="rect">
            <a:avLst/>
          </a:prstGeom>
        </p:spPr>
      </p:pic>
      <p:sp>
        <p:nvSpPr>
          <p:cNvPr id="2" name="PlaceHolder 1">
            <a:extLst>
              <a:ext uri="{FF2B5EF4-FFF2-40B4-BE49-F238E27FC236}">
                <a16:creationId xmlns:a16="http://schemas.microsoft.com/office/drawing/2014/main" id="{10A9FD8F-28A7-B9C6-C4FB-0724A330FC86}"/>
              </a:ext>
            </a:extLst>
          </p:cNvPr>
          <p:cNvSpPr txBox="1">
            <a:spLocks/>
          </p:cNvSpPr>
          <p:nvPr/>
        </p:nvSpPr>
        <p:spPr>
          <a:xfrm>
            <a:off x="294036" y="195706"/>
            <a:ext cx="10514880" cy="4838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  <a:tabLst>
                <a:tab pos="0" algn="l"/>
              </a:tabLst>
            </a:pPr>
            <a:r>
              <a:rPr lang="en-US" altLang="ko-KR" sz="3200" b="1" spc="-1" dirty="0">
                <a:solidFill>
                  <a:schemeClr val="dk1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8. </a:t>
            </a:r>
            <a:r>
              <a:rPr lang="ko-KR" altLang="en-US" sz="3200" b="1" spc="-1" dirty="0">
                <a:solidFill>
                  <a:schemeClr val="dk1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프로젝트 협업 도구</a:t>
            </a:r>
            <a:endParaRPr lang="en-US" sz="3200" spc="-1" dirty="0"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sp>
        <p:nvSpPr>
          <p:cNvPr id="3" name="PlaceHolder 2">
            <a:extLst>
              <a:ext uri="{FF2B5EF4-FFF2-40B4-BE49-F238E27FC236}">
                <a16:creationId xmlns:a16="http://schemas.microsoft.com/office/drawing/2014/main" id="{C9E81EDF-65C4-1579-3910-B3C484EF2D4D}"/>
              </a:ext>
            </a:extLst>
          </p:cNvPr>
          <p:cNvSpPr txBox="1">
            <a:spLocks/>
          </p:cNvSpPr>
          <p:nvPr/>
        </p:nvSpPr>
        <p:spPr>
          <a:xfrm>
            <a:off x="1454122" y="947420"/>
            <a:ext cx="11373813" cy="6454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  <a:tabLst>
                <a:tab pos="0" algn="l"/>
              </a:tabLst>
            </a:pPr>
            <a:endParaRPr lang="en-US" sz="2400" spc="-1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713BD33-E28B-AA83-7175-20318FA496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1580"/>
          <a:stretch/>
        </p:blipFill>
        <p:spPr>
          <a:xfrm>
            <a:off x="464552" y="1204685"/>
            <a:ext cx="5420455" cy="422067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8" descr="테이블이(가) 표시된 사진&#10;&#10;자동 생성된 설명">
            <a:extLst>
              <a:ext uri="{FF2B5EF4-FFF2-40B4-BE49-F238E27FC236}">
                <a16:creationId xmlns:a16="http://schemas.microsoft.com/office/drawing/2014/main" id="{B80DE656-BB10-ACDE-B234-DD92D1850E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5239" y="1204685"/>
            <a:ext cx="5542209" cy="422066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실행 단추: 문서 4">
            <a:hlinkClick r:id="rId5" highlightClick="1"/>
            <a:extLst>
              <a:ext uri="{FF2B5EF4-FFF2-40B4-BE49-F238E27FC236}">
                <a16:creationId xmlns:a16="http://schemas.microsoft.com/office/drawing/2014/main" id="{A38ACB98-3739-1EF5-2C1E-5F5AD3013A22}"/>
              </a:ext>
            </a:extLst>
          </p:cNvPr>
          <p:cNvSpPr/>
          <p:nvPr/>
        </p:nvSpPr>
        <p:spPr>
          <a:xfrm>
            <a:off x="11334998" y="5910580"/>
            <a:ext cx="730332" cy="760021"/>
          </a:xfrm>
          <a:prstGeom prst="actionButtonDocumen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34439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53A32B9-48F1-9A46-3688-055888D09B0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4179277"/>
            <a:ext cx="12192000" cy="3029049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6017A83-6CA0-34F2-DFF8-CE95C2083C72}"/>
              </a:ext>
            </a:extLst>
          </p:cNvPr>
          <p:cNvSpPr/>
          <p:nvPr/>
        </p:nvSpPr>
        <p:spPr>
          <a:xfrm>
            <a:off x="4234398" y="76201"/>
            <a:ext cx="3723204" cy="74513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5400" dirty="0">
                <a:solidFill>
                  <a:schemeClr val="tx1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목차</a:t>
            </a:r>
            <a:endParaRPr lang="en-US" altLang="ko-KR" sz="5400" dirty="0">
              <a:solidFill>
                <a:schemeClr val="tx1"/>
              </a:solidFill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  <a:p>
            <a:pPr marL="742950" indent="-742950">
              <a:lnSpc>
                <a:spcPct val="150000"/>
              </a:lnSpc>
              <a:buAutoNum type="arabicPeriod"/>
            </a:pPr>
            <a:r>
              <a:rPr lang="ko-KR" altLang="en-US" sz="2400" dirty="0">
                <a:solidFill>
                  <a:schemeClr val="tx1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프로젝트 개요</a:t>
            </a:r>
            <a:endParaRPr lang="en-US" altLang="ko-KR" sz="2400" dirty="0">
              <a:solidFill>
                <a:schemeClr val="tx1"/>
              </a:solidFill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  <a:p>
            <a:pPr marL="742950" indent="-742950">
              <a:lnSpc>
                <a:spcPct val="150000"/>
              </a:lnSpc>
              <a:buAutoNum type="arabicPeriod"/>
            </a:pPr>
            <a:r>
              <a:rPr lang="ko-KR" altLang="en-US" sz="2400" dirty="0">
                <a:solidFill>
                  <a:schemeClr val="tx1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프로젝트 조직 및 역할</a:t>
            </a:r>
            <a:endParaRPr lang="en-US" altLang="ko-KR" sz="2400" dirty="0">
              <a:solidFill>
                <a:schemeClr val="tx1"/>
              </a:solidFill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  <a:p>
            <a:pPr marL="742950" indent="-742950">
              <a:lnSpc>
                <a:spcPct val="150000"/>
              </a:lnSpc>
              <a:buAutoNum type="arabicPeriod"/>
            </a:pPr>
            <a:r>
              <a:rPr lang="ko-KR" altLang="en-US" sz="2400" dirty="0">
                <a:solidFill>
                  <a:schemeClr val="tx1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프로젝트 구성</a:t>
            </a:r>
            <a:endParaRPr lang="en-US" altLang="ko-KR" sz="2400" dirty="0">
              <a:solidFill>
                <a:schemeClr val="tx1"/>
              </a:solidFill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  <a:p>
            <a:pPr marL="742950" indent="-742950">
              <a:lnSpc>
                <a:spcPct val="150000"/>
              </a:lnSpc>
              <a:buAutoNum type="arabicPeriod"/>
            </a:pPr>
            <a:r>
              <a:rPr lang="ko-KR" altLang="en-US" sz="2400" dirty="0">
                <a:solidFill>
                  <a:schemeClr val="tx1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프로젝트 일정</a:t>
            </a:r>
            <a:endParaRPr lang="en-US" altLang="ko-KR" sz="2400" dirty="0">
              <a:solidFill>
                <a:schemeClr val="tx1"/>
              </a:solidFill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  <a:p>
            <a:pPr marL="742950" indent="-742950">
              <a:lnSpc>
                <a:spcPct val="150000"/>
              </a:lnSpc>
              <a:buAutoNum type="arabicPeriod"/>
            </a:pPr>
            <a:r>
              <a:rPr lang="ko-KR" altLang="en-US" sz="2400" dirty="0">
                <a:solidFill>
                  <a:schemeClr val="tx1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예상 이슈</a:t>
            </a:r>
            <a:endParaRPr lang="en-US" altLang="ko-KR" sz="2400" dirty="0">
              <a:solidFill>
                <a:schemeClr val="tx1"/>
              </a:solidFill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  <a:p>
            <a:pPr marL="742950" indent="-742950">
              <a:lnSpc>
                <a:spcPct val="150000"/>
              </a:lnSpc>
              <a:buAutoNum type="arabicPeriod"/>
            </a:pPr>
            <a:r>
              <a:rPr lang="ko-KR" altLang="en-US" sz="2400" dirty="0">
                <a:solidFill>
                  <a:schemeClr val="tx1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프로젝트 관련 문서</a:t>
            </a:r>
            <a:endParaRPr lang="en-US" altLang="ko-KR" sz="2400" dirty="0">
              <a:solidFill>
                <a:schemeClr val="tx1"/>
              </a:solidFill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  <a:p>
            <a:pPr marL="742950" indent="-742950">
              <a:lnSpc>
                <a:spcPct val="150000"/>
              </a:lnSpc>
              <a:buAutoNum type="arabicPeriod"/>
            </a:pPr>
            <a:r>
              <a:rPr lang="ko-KR" altLang="en-US" sz="2400" dirty="0">
                <a:solidFill>
                  <a:schemeClr val="tx1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모델링</a:t>
            </a:r>
            <a:endParaRPr lang="en-US" altLang="ko-KR" sz="2400" dirty="0">
              <a:solidFill>
                <a:schemeClr val="tx1"/>
              </a:solidFill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  <a:p>
            <a:pPr marL="742950" indent="-742950">
              <a:lnSpc>
                <a:spcPct val="150000"/>
              </a:lnSpc>
              <a:buAutoNum type="arabicPeriod"/>
            </a:pPr>
            <a:r>
              <a:rPr lang="ko-KR" altLang="en-US" sz="2400" dirty="0">
                <a:solidFill>
                  <a:schemeClr val="tx1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프로젝트 협업 도구</a:t>
            </a:r>
            <a:endParaRPr lang="en-US" altLang="ko-KR" sz="2400" dirty="0">
              <a:solidFill>
                <a:schemeClr val="tx1"/>
              </a:solidFill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  <a:p>
            <a:pPr marL="742950" indent="-742950">
              <a:lnSpc>
                <a:spcPct val="150000"/>
              </a:lnSpc>
              <a:buAutoNum type="arabicPeriod"/>
            </a:pPr>
            <a:r>
              <a:rPr lang="ko-KR" altLang="en-US" sz="2400" dirty="0">
                <a:solidFill>
                  <a:schemeClr val="tx1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추후 계획</a:t>
            </a:r>
            <a:endParaRPr lang="en-US" altLang="ko-KR" sz="2400" dirty="0">
              <a:solidFill>
                <a:schemeClr val="tx1"/>
              </a:solidFill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  <a:p>
            <a:pPr marL="742950" indent="-742950">
              <a:lnSpc>
                <a:spcPct val="150000"/>
              </a:lnSpc>
              <a:buAutoNum type="arabicPeriod"/>
            </a:pPr>
            <a:endParaRPr lang="en-US" altLang="ko-KR" sz="3000" dirty="0">
              <a:solidFill>
                <a:schemeClr val="tx1"/>
              </a:solidFill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  <a:p>
            <a:pPr marL="742950" indent="-742950">
              <a:lnSpc>
                <a:spcPct val="150000"/>
              </a:lnSpc>
              <a:buAutoNum type="arabicPeriod"/>
            </a:pPr>
            <a:endParaRPr lang="en-US" altLang="ko-KR" sz="3000" dirty="0">
              <a:solidFill>
                <a:schemeClr val="tx1"/>
              </a:solidFill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  <a:p>
            <a:pPr marL="742950" indent="-742950">
              <a:lnSpc>
                <a:spcPct val="150000"/>
              </a:lnSpc>
              <a:buAutoNum type="arabicPeriod"/>
            </a:pPr>
            <a:endParaRPr lang="en-US" altLang="ko-KR" sz="3000" dirty="0">
              <a:solidFill>
                <a:schemeClr val="tx1"/>
              </a:solidFill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923778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53A32B9-48F1-9A46-3688-055888D09B0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0" y="-739175"/>
            <a:ext cx="12192000" cy="8534400"/>
          </a:xfrm>
          <a:prstGeom prst="rect">
            <a:avLst/>
          </a:prstGeom>
        </p:spPr>
      </p:pic>
      <p:sp>
        <p:nvSpPr>
          <p:cNvPr id="2" name="PlaceHolder 1">
            <a:extLst>
              <a:ext uri="{FF2B5EF4-FFF2-40B4-BE49-F238E27FC236}">
                <a16:creationId xmlns:a16="http://schemas.microsoft.com/office/drawing/2014/main" id="{10A9FD8F-28A7-B9C6-C4FB-0724A330FC86}"/>
              </a:ext>
            </a:extLst>
          </p:cNvPr>
          <p:cNvSpPr txBox="1">
            <a:spLocks/>
          </p:cNvSpPr>
          <p:nvPr/>
        </p:nvSpPr>
        <p:spPr>
          <a:xfrm>
            <a:off x="346906" y="259843"/>
            <a:ext cx="2740679" cy="4838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  <a:tabLst>
                <a:tab pos="0" algn="l"/>
              </a:tabLst>
            </a:pPr>
            <a:r>
              <a:rPr lang="en-US" altLang="ko-KR" sz="3200" b="1" spc="-1" dirty="0">
                <a:solidFill>
                  <a:schemeClr val="dk1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8. </a:t>
            </a:r>
            <a:r>
              <a:rPr lang="ko-KR" altLang="en-US" sz="3200" b="1" spc="-1" dirty="0">
                <a:solidFill>
                  <a:schemeClr val="dk1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회의록</a:t>
            </a:r>
            <a:endParaRPr lang="en-US" sz="3200" spc="-1" dirty="0"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5C416FCD-029E-14F5-B440-3A979BCF83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9127" y="1418492"/>
            <a:ext cx="3034355" cy="450749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47E027BF-AF28-DDEA-942E-5C581BC21A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7355" y="1418494"/>
            <a:ext cx="2985157" cy="449577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4AB08D62-C1FD-C859-5C1D-B938C6C151E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325"/>
          <a:stretch/>
        </p:blipFill>
        <p:spPr>
          <a:xfrm>
            <a:off x="9114426" y="1412630"/>
            <a:ext cx="2954485" cy="450749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43E00791-6046-6FB1-22DE-5A18AB96E77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2928" b="331"/>
          <a:stretch/>
        </p:blipFill>
        <p:spPr>
          <a:xfrm>
            <a:off x="29310" y="1418494"/>
            <a:ext cx="2842844" cy="451017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609291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53A32B9-48F1-9A46-3688-055888D09B0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0" y="-768483"/>
            <a:ext cx="12192000" cy="8534400"/>
          </a:xfrm>
          <a:prstGeom prst="rect">
            <a:avLst/>
          </a:prstGeom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AD2F186E-AC35-6ABE-0574-C99DC692D4FA}"/>
              </a:ext>
            </a:extLst>
          </p:cNvPr>
          <p:cNvSpPr/>
          <p:nvPr/>
        </p:nvSpPr>
        <p:spPr>
          <a:xfrm>
            <a:off x="2104461" y="3717231"/>
            <a:ext cx="8076859" cy="126925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tx1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모델 성능 개선</a:t>
            </a:r>
            <a:endParaRPr lang="en-US" altLang="ko-KR" sz="3200" dirty="0">
              <a:solidFill>
                <a:schemeClr val="tx1"/>
              </a:solidFill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  <a:p>
            <a:pPr algn="ctr"/>
            <a:r>
              <a:rPr lang="en-US" altLang="ko-KR" sz="2400" dirty="0">
                <a:solidFill>
                  <a:schemeClr val="tx1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(</a:t>
            </a:r>
            <a:r>
              <a:rPr lang="ko-KR" altLang="en-US" sz="2400" dirty="0">
                <a:solidFill>
                  <a:schemeClr val="tx1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텍스트와 이미지를 함께 처리하는 모델 적용 예정</a:t>
            </a:r>
            <a:r>
              <a:rPr lang="en-US" altLang="ko-KR" sz="2400" dirty="0">
                <a:solidFill>
                  <a:schemeClr val="tx1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)</a:t>
            </a:r>
            <a:endParaRPr lang="ko-KR" altLang="en-US" sz="2400" dirty="0">
              <a:solidFill>
                <a:schemeClr val="tx1"/>
              </a:solidFill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072D5C67-F688-1EDF-6BE8-1B7B0BF671D1}"/>
              </a:ext>
            </a:extLst>
          </p:cNvPr>
          <p:cNvSpPr/>
          <p:nvPr/>
        </p:nvSpPr>
        <p:spPr>
          <a:xfrm>
            <a:off x="2104462" y="1971034"/>
            <a:ext cx="8076859" cy="126925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 err="1">
                <a:solidFill>
                  <a:schemeClr val="tx1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크롤링을</a:t>
            </a:r>
            <a:r>
              <a:rPr lang="ko-KR" altLang="en-US" sz="3200" dirty="0">
                <a:solidFill>
                  <a:schemeClr val="tx1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 통해 얻는 장소의 특성 구체화</a:t>
            </a:r>
            <a:endParaRPr lang="en-US" altLang="ko-KR" sz="3200" dirty="0">
              <a:solidFill>
                <a:schemeClr val="tx1"/>
              </a:solidFill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  <a:p>
            <a:pPr algn="ctr"/>
            <a:r>
              <a:rPr lang="en-US" altLang="ko-KR" sz="2400" dirty="0">
                <a:solidFill>
                  <a:schemeClr val="tx1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(</a:t>
            </a:r>
            <a:r>
              <a:rPr lang="ko-KR" altLang="en-US" sz="2400" dirty="0">
                <a:solidFill>
                  <a:schemeClr val="tx1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개인 취향 고려</a:t>
            </a:r>
            <a:r>
              <a:rPr lang="en-US" altLang="ko-KR" sz="2400" dirty="0">
                <a:solidFill>
                  <a:schemeClr val="tx1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)</a:t>
            </a:r>
            <a:endParaRPr lang="ko-KR" altLang="en-US" sz="2400" dirty="0">
              <a:solidFill>
                <a:schemeClr val="tx1"/>
              </a:solidFill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  <p:sp>
        <p:nvSpPr>
          <p:cNvPr id="2" name="PlaceHolder 1">
            <a:extLst>
              <a:ext uri="{FF2B5EF4-FFF2-40B4-BE49-F238E27FC236}">
                <a16:creationId xmlns:a16="http://schemas.microsoft.com/office/drawing/2014/main" id="{10A9FD8F-28A7-B9C6-C4FB-0724A330FC86}"/>
              </a:ext>
            </a:extLst>
          </p:cNvPr>
          <p:cNvSpPr txBox="1">
            <a:spLocks/>
          </p:cNvSpPr>
          <p:nvPr/>
        </p:nvSpPr>
        <p:spPr>
          <a:xfrm>
            <a:off x="447770" y="242943"/>
            <a:ext cx="10514880" cy="4838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  <a:tabLst>
                <a:tab pos="0" algn="l"/>
              </a:tabLst>
            </a:pPr>
            <a:r>
              <a:rPr lang="en-US" altLang="ko-KR" sz="3200" b="1" spc="-1" dirty="0">
                <a:solidFill>
                  <a:schemeClr val="dk1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9. </a:t>
            </a:r>
            <a:r>
              <a:rPr lang="ko-KR" altLang="en-US" sz="3200" b="1" spc="-1" dirty="0">
                <a:solidFill>
                  <a:schemeClr val="dk1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추후 계획</a:t>
            </a:r>
            <a:endParaRPr lang="en-US" sz="3200" spc="-1" dirty="0"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884159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0A312F8B-1660-F838-4FF4-037C5F920E8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0" y="-774700"/>
            <a:ext cx="12192000" cy="8534400"/>
          </a:xfrm>
          <a:prstGeom prst="rect">
            <a:avLst/>
          </a:prstGeom>
        </p:spPr>
      </p:pic>
      <p:sp>
        <p:nvSpPr>
          <p:cNvPr id="4" name="Google Shape;190;p10">
            <a:extLst>
              <a:ext uri="{FF2B5EF4-FFF2-40B4-BE49-F238E27FC236}">
                <a16:creationId xmlns:a16="http://schemas.microsoft.com/office/drawing/2014/main" id="{4EBC8735-37A1-CD90-F696-F37667042563}"/>
              </a:ext>
            </a:extLst>
          </p:cNvPr>
          <p:cNvSpPr txBox="1"/>
          <p:nvPr/>
        </p:nvSpPr>
        <p:spPr>
          <a:xfrm>
            <a:off x="2502794" y="2790482"/>
            <a:ext cx="7186412" cy="1277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8000" b="1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Q &amp; A</a:t>
            </a:r>
            <a:endParaRPr sz="8000" b="1" i="0" u="none" strike="noStrike" cap="none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634276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0A312F8B-1660-F838-4FF4-037C5F920E8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0" y="-774700"/>
            <a:ext cx="12192000" cy="8534400"/>
          </a:xfrm>
          <a:prstGeom prst="rect">
            <a:avLst/>
          </a:prstGeom>
        </p:spPr>
      </p:pic>
      <p:sp>
        <p:nvSpPr>
          <p:cNvPr id="4" name="Google Shape;190;p10">
            <a:extLst>
              <a:ext uri="{FF2B5EF4-FFF2-40B4-BE49-F238E27FC236}">
                <a16:creationId xmlns:a16="http://schemas.microsoft.com/office/drawing/2014/main" id="{4EBC8735-37A1-CD90-F696-F37667042563}"/>
              </a:ext>
            </a:extLst>
          </p:cNvPr>
          <p:cNvSpPr txBox="1"/>
          <p:nvPr/>
        </p:nvSpPr>
        <p:spPr>
          <a:xfrm>
            <a:off x="2502794" y="2790482"/>
            <a:ext cx="7186412" cy="1277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ko-KR" altLang="en-US" sz="8000" b="0" i="0" u="none" strike="noStrike" cap="none" dirty="0">
                <a:solidFill>
                  <a:schemeClr val="dk1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sym typeface="Arial"/>
              </a:rPr>
              <a:t>감사합니다</a:t>
            </a:r>
            <a:r>
              <a:rPr lang="en-US" altLang="ko-KR" sz="8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80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522441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51C8FB9-42AE-320C-19EB-7C5392BC8CC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0" y="-774700"/>
            <a:ext cx="12192000" cy="8534400"/>
          </a:xfrm>
          <a:prstGeom prst="rect">
            <a:avLst/>
          </a:prstGeom>
        </p:spPr>
      </p:pic>
      <p:pic>
        <p:nvPicPr>
          <p:cNvPr id="43" name="그림 42"/>
          <p:cNvPicPr/>
          <p:nvPr/>
        </p:nvPicPr>
        <p:blipFill rotWithShape="1">
          <a:blip r:embed="rId3"/>
          <a:srcRect l="6370" r="6172" b="77722"/>
          <a:stretch/>
        </p:blipFill>
        <p:spPr>
          <a:xfrm>
            <a:off x="3768995" y="883777"/>
            <a:ext cx="4654009" cy="1484036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>
            <a:extLst>
              <a:ext uri="{FF2B5EF4-FFF2-40B4-BE49-F238E27FC236}">
                <a16:creationId xmlns:a16="http://schemas.microsoft.com/office/drawing/2014/main" id="{3F32221A-5297-DDF3-3D2F-F175DE38EED4}"/>
              </a:ext>
            </a:extLst>
          </p:cNvPr>
          <p:cNvSpPr txBox="1">
            <a:spLocks/>
          </p:cNvSpPr>
          <p:nvPr/>
        </p:nvSpPr>
        <p:spPr>
          <a:xfrm>
            <a:off x="414255" y="270416"/>
            <a:ext cx="6848191" cy="4838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  <a:tabLst>
                <a:tab pos="0" algn="l"/>
              </a:tabLst>
            </a:pPr>
            <a:r>
              <a:rPr lang="en-US" altLang="ko-KR" sz="3200" b="1" spc="-1" dirty="0">
                <a:solidFill>
                  <a:schemeClr val="dk1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1. </a:t>
            </a:r>
            <a:r>
              <a:rPr lang="ko-KR" altLang="en-US" sz="3200" b="1" spc="-1" dirty="0">
                <a:solidFill>
                  <a:schemeClr val="dk1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프로젝트 개요 </a:t>
            </a:r>
            <a:r>
              <a:rPr lang="en-US" altLang="ko-KR" sz="3200" b="1" spc="-1" dirty="0">
                <a:solidFill>
                  <a:schemeClr val="dk1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– </a:t>
            </a:r>
            <a:r>
              <a:rPr lang="ko-KR" altLang="en-US" sz="3200" b="1" spc="-1" dirty="0">
                <a:solidFill>
                  <a:schemeClr val="dk1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배경</a:t>
            </a:r>
            <a:endParaRPr lang="en-US" sz="3200" spc="-1" dirty="0"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8038ACF-E8ED-F7B9-B71A-421CD8DE80BD}"/>
              </a:ext>
            </a:extLst>
          </p:cNvPr>
          <p:cNvPicPr/>
          <p:nvPr/>
        </p:nvPicPr>
        <p:blipFill rotWithShape="1">
          <a:blip r:embed="rId4">
            <a:alphaModFix amt="0"/>
          </a:blip>
          <a:srcRect t="14529"/>
          <a:stretch/>
        </p:blipFill>
        <p:spPr>
          <a:xfrm>
            <a:off x="1794645" y="2531443"/>
            <a:ext cx="3877050" cy="2872591"/>
          </a:xfrm>
          <a:prstGeom prst="rect">
            <a:avLst/>
          </a:prstGeom>
          <a:ln w="0">
            <a:noFill/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FB92E05-F0A0-63A7-8C7D-2CE44D9356DE}"/>
              </a:ext>
            </a:extLst>
          </p:cNvPr>
          <p:cNvPicPr/>
          <p:nvPr/>
        </p:nvPicPr>
        <p:blipFill rotWithShape="1">
          <a:blip r:embed="rId5">
            <a:alphaModFix amt="0"/>
          </a:blip>
          <a:srcRect t="12786"/>
          <a:stretch/>
        </p:blipFill>
        <p:spPr>
          <a:xfrm>
            <a:off x="6921133" y="2270512"/>
            <a:ext cx="3852759" cy="3133524"/>
          </a:xfrm>
          <a:prstGeom prst="rect">
            <a:avLst/>
          </a:prstGeom>
          <a:ln w="0">
            <a:noFill/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0BD179D-5DEF-0BB8-BA3F-1A83C638AF51}"/>
              </a:ext>
            </a:extLst>
          </p:cNvPr>
          <p:cNvPicPr/>
          <p:nvPr/>
        </p:nvPicPr>
        <p:blipFill rotWithShape="1">
          <a:blip r:embed="rId3"/>
          <a:srcRect l="6370" t="26837" r="6172" b="6339"/>
          <a:stretch/>
        </p:blipFill>
        <p:spPr>
          <a:xfrm>
            <a:off x="3768995" y="2367813"/>
            <a:ext cx="4654009" cy="4451435"/>
          </a:xfrm>
          <a:prstGeom prst="rect">
            <a:avLst/>
          </a:prstGeom>
          <a:ln w="0">
            <a:noFill/>
          </a:ln>
        </p:spPr>
      </p:pic>
    </p:spTree>
    <p:extLst>
      <p:ext uri="{BB962C8B-B14F-4D97-AF65-F5344CB8AC3E}">
        <p14:creationId xmlns:p14="http://schemas.microsoft.com/office/powerpoint/2010/main" val="21553189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3393799A-922C-70FD-1669-0A2A553AC85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0" y="-779975"/>
            <a:ext cx="12192000" cy="8534400"/>
          </a:xfrm>
          <a:prstGeom prst="rect">
            <a:avLst/>
          </a:prstGeom>
        </p:spPr>
      </p:pic>
      <p:sp>
        <p:nvSpPr>
          <p:cNvPr id="50" name="Google Shape;190;p 3"/>
          <p:cNvSpPr/>
          <p:nvPr/>
        </p:nvSpPr>
        <p:spPr>
          <a:xfrm>
            <a:off x="2441916" y="3309188"/>
            <a:ext cx="7185600" cy="1276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PlaceHolder 1">
            <a:extLst>
              <a:ext uri="{FF2B5EF4-FFF2-40B4-BE49-F238E27FC236}">
                <a16:creationId xmlns:a16="http://schemas.microsoft.com/office/drawing/2014/main" id="{F9E432F1-7149-E31C-9C84-8498EBABCD75}"/>
              </a:ext>
            </a:extLst>
          </p:cNvPr>
          <p:cNvSpPr txBox="1">
            <a:spLocks/>
          </p:cNvSpPr>
          <p:nvPr/>
        </p:nvSpPr>
        <p:spPr>
          <a:xfrm>
            <a:off x="344766" y="299153"/>
            <a:ext cx="11692358" cy="4838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  <a:tabLst>
                <a:tab pos="0" algn="l"/>
              </a:tabLst>
            </a:pPr>
            <a:r>
              <a:rPr lang="en-US" altLang="ko-KR" sz="3200" b="1" spc="-1" dirty="0">
                <a:solidFill>
                  <a:schemeClr val="dk1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1. </a:t>
            </a:r>
            <a:r>
              <a:rPr lang="ko-KR" altLang="en-US" sz="3200" b="1" spc="-1" dirty="0">
                <a:solidFill>
                  <a:schemeClr val="dk1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프로젝트 개요 </a:t>
            </a:r>
            <a:r>
              <a:rPr lang="en-US" altLang="ko-KR" sz="3200" b="1" spc="-1" dirty="0">
                <a:solidFill>
                  <a:schemeClr val="dk1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– </a:t>
            </a:r>
            <a:r>
              <a:rPr lang="ko-KR" altLang="en-US" sz="3200" b="1" spc="-1" dirty="0">
                <a:solidFill>
                  <a:schemeClr val="dk1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배경</a:t>
            </a:r>
            <a:endParaRPr lang="en-US" altLang="ko-KR" sz="3200" spc="-1" dirty="0"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sp>
        <p:nvSpPr>
          <p:cNvPr id="3" name="PlaceHolder 2">
            <a:extLst>
              <a:ext uri="{FF2B5EF4-FFF2-40B4-BE49-F238E27FC236}">
                <a16:creationId xmlns:a16="http://schemas.microsoft.com/office/drawing/2014/main" id="{95B74C62-543E-D803-EFAA-8332B1F7E3FA}"/>
              </a:ext>
            </a:extLst>
          </p:cNvPr>
          <p:cNvSpPr txBox="1">
            <a:spLocks/>
          </p:cNvSpPr>
          <p:nvPr/>
        </p:nvSpPr>
        <p:spPr>
          <a:xfrm>
            <a:off x="2695423" y="6235289"/>
            <a:ext cx="1929514" cy="43033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  <a:tabLst>
                <a:tab pos="0" algn="l"/>
              </a:tabLst>
            </a:pPr>
            <a:r>
              <a:rPr lang="ko-KR" altLang="en-US" sz="3200" spc="-1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실제 후기</a:t>
            </a:r>
            <a:endParaRPr lang="en-US" sz="3200" spc="-1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  <p:sp>
        <p:nvSpPr>
          <p:cNvPr id="4" name="PlaceHolder 2">
            <a:extLst>
              <a:ext uri="{FF2B5EF4-FFF2-40B4-BE49-F238E27FC236}">
                <a16:creationId xmlns:a16="http://schemas.microsoft.com/office/drawing/2014/main" id="{3F344AE0-ACCA-E2B2-1FDC-CCBD9DC0E4BB}"/>
              </a:ext>
            </a:extLst>
          </p:cNvPr>
          <p:cNvSpPr txBox="1">
            <a:spLocks/>
          </p:cNvSpPr>
          <p:nvPr/>
        </p:nvSpPr>
        <p:spPr>
          <a:xfrm>
            <a:off x="6828777" y="6287269"/>
            <a:ext cx="3613166" cy="43033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  <a:tabLst>
                <a:tab pos="0" algn="l"/>
              </a:tabLst>
            </a:pPr>
            <a:r>
              <a:rPr lang="ko-KR" altLang="en-US" sz="3200" spc="-1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광고</a:t>
            </a:r>
            <a:r>
              <a:rPr lang="en-US" altLang="ko-KR" sz="3200" spc="-1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(</a:t>
            </a:r>
            <a:r>
              <a:rPr lang="ko-KR" altLang="en-US" sz="3200" spc="-1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바이럴 마케팅</a:t>
            </a:r>
            <a:r>
              <a:rPr lang="en-US" altLang="ko-KR" sz="3200" spc="-1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)</a:t>
            </a:r>
            <a:endParaRPr lang="en-US" sz="3200" spc="-1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  <p:sp>
        <p:nvSpPr>
          <p:cNvPr id="5" name="PlaceHolder 2">
            <a:extLst>
              <a:ext uri="{FF2B5EF4-FFF2-40B4-BE49-F238E27FC236}">
                <a16:creationId xmlns:a16="http://schemas.microsoft.com/office/drawing/2014/main" id="{2E435A4A-E777-6467-BB5B-172EF83763AE}"/>
              </a:ext>
            </a:extLst>
          </p:cNvPr>
          <p:cNvSpPr txBox="1">
            <a:spLocks/>
          </p:cNvSpPr>
          <p:nvPr/>
        </p:nvSpPr>
        <p:spPr>
          <a:xfrm>
            <a:off x="5241616" y="3818919"/>
            <a:ext cx="1587161" cy="918846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  <a:tabLst>
                <a:tab pos="0" algn="l"/>
              </a:tabLst>
            </a:pPr>
            <a:r>
              <a:rPr lang="en-US" sz="7200" b="1" spc="-1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VS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79852E7-DBB3-3A8E-1168-5C00975FC289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9109096" y="309030"/>
            <a:ext cx="1137053" cy="1055208"/>
          </a:xfrm>
          <a:prstGeom prst="rect">
            <a:avLst/>
          </a:prstGeom>
          <a:ln w="0">
            <a:noFill/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3BDE355-099B-BFA7-1004-B44FDA57706E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10418532" y="256311"/>
            <a:ext cx="1167809" cy="1107927"/>
          </a:xfrm>
          <a:prstGeom prst="rect">
            <a:avLst/>
          </a:prstGeom>
          <a:ln w="0">
            <a:noFill/>
          </a:ln>
        </p:spPr>
      </p:pic>
      <p:pic>
        <p:nvPicPr>
          <p:cNvPr id="54" name="그림 53"/>
          <p:cNvPicPr/>
          <p:nvPr/>
        </p:nvPicPr>
        <p:blipFill>
          <a:blip r:embed="rId5"/>
          <a:stretch/>
        </p:blipFill>
        <p:spPr>
          <a:xfrm>
            <a:off x="7133407" y="1781771"/>
            <a:ext cx="2813564" cy="4365904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55" name="그림 54"/>
          <p:cNvPicPr/>
          <p:nvPr/>
        </p:nvPicPr>
        <p:blipFill>
          <a:blip r:embed="rId6"/>
          <a:stretch/>
        </p:blipFill>
        <p:spPr>
          <a:xfrm>
            <a:off x="2261778" y="1791502"/>
            <a:ext cx="2668822" cy="4311571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542546A-DA27-AEC1-68DB-E7258F8710F1}"/>
              </a:ext>
            </a:extLst>
          </p:cNvPr>
          <p:cNvSpPr txBox="1"/>
          <p:nvPr/>
        </p:nvSpPr>
        <p:spPr>
          <a:xfrm>
            <a:off x="1325306" y="979064"/>
            <a:ext cx="6458484" cy="5478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tabLst>
                <a:tab pos="0" algn="l"/>
              </a:tabLst>
            </a:pPr>
            <a:r>
              <a:rPr lang="en-US" altLang="ko-KR" sz="3200" b="1" spc="-1" dirty="0">
                <a:solidFill>
                  <a:schemeClr val="dk1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“</a:t>
            </a:r>
            <a:r>
              <a:rPr lang="ko-KR" altLang="en-US" sz="3200" b="1" spc="-1" dirty="0">
                <a:solidFill>
                  <a:srgbClr val="FF0000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최신</a:t>
            </a:r>
            <a:r>
              <a:rPr lang="ko-KR" altLang="en-US" sz="3200" b="1" spc="-1" dirty="0">
                <a:solidFill>
                  <a:schemeClr val="dk1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의 정보를 내가 </a:t>
            </a:r>
            <a:r>
              <a:rPr lang="ko-KR" altLang="en-US" sz="3200" b="1" spc="-1" dirty="0" err="1">
                <a:solidFill>
                  <a:srgbClr val="FF0000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원하는대로</a:t>
            </a:r>
            <a:r>
              <a:rPr lang="en-US" altLang="ko-KR" sz="3200" b="1" spc="-1" dirty="0">
                <a:solidFill>
                  <a:schemeClr val="dk1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”</a:t>
            </a:r>
            <a:endParaRPr lang="en-US" altLang="ko-KR" sz="3200" spc="-1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108072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CE5E9F8-A500-83C9-D374-770273F847C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0" y="-774700"/>
            <a:ext cx="12192000" cy="8534400"/>
          </a:xfrm>
          <a:prstGeom prst="rect">
            <a:avLst/>
          </a:prstGeom>
        </p:spPr>
      </p:pic>
      <p:sp>
        <p:nvSpPr>
          <p:cNvPr id="17" name="PlaceHolder 1">
            <a:extLst>
              <a:ext uri="{FF2B5EF4-FFF2-40B4-BE49-F238E27FC236}">
                <a16:creationId xmlns:a16="http://schemas.microsoft.com/office/drawing/2014/main" id="{E69081F4-6D51-120E-BBE8-7CC46C0414B2}"/>
              </a:ext>
            </a:extLst>
          </p:cNvPr>
          <p:cNvSpPr txBox="1">
            <a:spLocks/>
          </p:cNvSpPr>
          <p:nvPr/>
        </p:nvSpPr>
        <p:spPr>
          <a:xfrm>
            <a:off x="453682" y="164485"/>
            <a:ext cx="4244880" cy="4838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  <a:tabLst>
                <a:tab pos="0" algn="l"/>
              </a:tabLst>
            </a:pPr>
            <a:r>
              <a:rPr lang="en-US" sz="3200" b="1" spc="-1" dirty="0">
                <a:solidFill>
                  <a:schemeClr val="dk1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1. </a:t>
            </a:r>
            <a:r>
              <a:rPr lang="ko-KR" sz="3200" b="1" spc="-1" dirty="0">
                <a:solidFill>
                  <a:schemeClr val="dk1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프로젝트 개요</a:t>
            </a:r>
            <a:r>
              <a:rPr lang="en-US" altLang="ko-KR" sz="3200" b="1" spc="-1" dirty="0">
                <a:solidFill>
                  <a:schemeClr val="dk1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 - </a:t>
            </a:r>
            <a:r>
              <a:rPr lang="ko-KR" altLang="en-US" sz="3200" b="1" spc="-1" dirty="0">
                <a:solidFill>
                  <a:schemeClr val="dk1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목적</a:t>
            </a:r>
            <a:endParaRPr lang="en-US" sz="3200" spc="-1" dirty="0"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sp>
        <p:nvSpPr>
          <p:cNvPr id="18" name="PlaceHolder 2">
            <a:extLst>
              <a:ext uri="{FF2B5EF4-FFF2-40B4-BE49-F238E27FC236}">
                <a16:creationId xmlns:a16="http://schemas.microsoft.com/office/drawing/2014/main" id="{A54CF91A-FA8B-3DC1-9D1D-B535B63E86E7}"/>
              </a:ext>
            </a:extLst>
          </p:cNvPr>
          <p:cNvSpPr txBox="1">
            <a:spLocks/>
          </p:cNvSpPr>
          <p:nvPr/>
        </p:nvSpPr>
        <p:spPr>
          <a:xfrm>
            <a:off x="789201" y="829889"/>
            <a:ext cx="10386362" cy="4838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  <a:tabLst>
                <a:tab pos="0" algn="l"/>
              </a:tabLst>
            </a:pPr>
            <a:r>
              <a:rPr lang="ko-KR" sz="2500" spc="-1" dirty="0">
                <a:solidFill>
                  <a:schemeClr val="dk1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본 프로젝트는 </a:t>
            </a:r>
            <a:r>
              <a:rPr lang="en-US" sz="2500" b="1" spc="-1" dirty="0">
                <a:solidFill>
                  <a:schemeClr val="dk1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“</a:t>
            </a:r>
            <a:r>
              <a:rPr lang="ko-KR" altLang="en-US" sz="2500" b="1" spc="-1" dirty="0" err="1">
                <a:solidFill>
                  <a:srgbClr val="FF0000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트렌디한</a:t>
            </a:r>
            <a:r>
              <a:rPr lang="ko-KR" altLang="en-US" sz="2500" b="1" spc="-1" dirty="0">
                <a:solidFill>
                  <a:srgbClr val="FF0000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 관광지 추천 시스템</a:t>
            </a:r>
            <a:r>
              <a:rPr lang="ko-KR" sz="2500" b="1" spc="-1" dirty="0">
                <a:solidFill>
                  <a:schemeClr val="dk1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” </a:t>
            </a:r>
            <a:r>
              <a:rPr lang="ko-KR" sz="2500" spc="-1" dirty="0">
                <a:solidFill>
                  <a:schemeClr val="dk1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개발을 목적으로</a:t>
            </a:r>
            <a:r>
              <a:rPr lang="en-US" altLang="ko-KR" sz="2500" spc="-1" dirty="0">
                <a:solidFill>
                  <a:schemeClr val="dk1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 </a:t>
            </a:r>
            <a:r>
              <a:rPr lang="ko-KR" altLang="en-US" sz="2500" spc="-1" dirty="0">
                <a:solidFill>
                  <a:schemeClr val="dk1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함</a:t>
            </a:r>
            <a:endParaRPr lang="en-US" sz="2500" spc="-1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1AB36FCC-2356-3DE4-1A88-6264CA559B31}"/>
              </a:ext>
            </a:extLst>
          </p:cNvPr>
          <p:cNvGrpSpPr/>
          <p:nvPr/>
        </p:nvGrpSpPr>
        <p:grpSpPr>
          <a:xfrm>
            <a:off x="1662235" y="1846203"/>
            <a:ext cx="8867530" cy="4376798"/>
            <a:chOff x="-2065868" y="1553802"/>
            <a:chExt cx="8867530" cy="486833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9" name="자유형: 도형 28">
              <a:extLst>
                <a:ext uri="{FF2B5EF4-FFF2-40B4-BE49-F238E27FC236}">
                  <a16:creationId xmlns:a16="http://schemas.microsoft.com/office/drawing/2014/main" id="{AB758BA6-91D2-AA32-CBD9-161507F09C47}"/>
                </a:ext>
              </a:extLst>
            </p:cNvPr>
            <p:cNvSpPr/>
            <p:nvPr/>
          </p:nvSpPr>
          <p:spPr>
            <a:xfrm>
              <a:off x="-2032001" y="1570736"/>
              <a:ext cx="8830734" cy="1057867"/>
            </a:xfrm>
            <a:custGeom>
              <a:avLst/>
              <a:gdLst>
                <a:gd name="connsiteX0" fmla="*/ 0 w 8128000"/>
                <a:gd name="connsiteY0" fmla="*/ 169333 h 1693333"/>
                <a:gd name="connsiteX1" fmla="*/ 169333 w 8128000"/>
                <a:gd name="connsiteY1" fmla="*/ 0 h 1693333"/>
                <a:gd name="connsiteX2" fmla="*/ 7958667 w 8128000"/>
                <a:gd name="connsiteY2" fmla="*/ 0 h 1693333"/>
                <a:gd name="connsiteX3" fmla="*/ 8128000 w 8128000"/>
                <a:gd name="connsiteY3" fmla="*/ 169333 h 1693333"/>
                <a:gd name="connsiteX4" fmla="*/ 8128000 w 8128000"/>
                <a:gd name="connsiteY4" fmla="*/ 1524000 h 1693333"/>
                <a:gd name="connsiteX5" fmla="*/ 7958667 w 8128000"/>
                <a:gd name="connsiteY5" fmla="*/ 1693333 h 1693333"/>
                <a:gd name="connsiteX6" fmla="*/ 169333 w 8128000"/>
                <a:gd name="connsiteY6" fmla="*/ 1693333 h 1693333"/>
                <a:gd name="connsiteX7" fmla="*/ 0 w 8128000"/>
                <a:gd name="connsiteY7" fmla="*/ 1524000 h 1693333"/>
                <a:gd name="connsiteX8" fmla="*/ 0 w 8128000"/>
                <a:gd name="connsiteY8" fmla="*/ 169333 h 1693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128000" h="1693333">
                  <a:moveTo>
                    <a:pt x="0" y="169333"/>
                  </a:moveTo>
                  <a:cubicBezTo>
                    <a:pt x="0" y="75813"/>
                    <a:pt x="75813" y="0"/>
                    <a:pt x="169333" y="0"/>
                  </a:cubicBezTo>
                  <a:lnTo>
                    <a:pt x="7958667" y="0"/>
                  </a:lnTo>
                  <a:cubicBezTo>
                    <a:pt x="8052187" y="0"/>
                    <a:pt x="8128000" y="75813"/>
                    <a:pt x="8128000" y="169333"/>
                  </a:cubicBezTo>
                  <a:lnTo>
                    <a:pt x="8128000" y="1524000"/>
                  </a:lnTo>
                  <a:cubicBezTo>
                    <a:pt x="8128000" y="1617520"/>
                    <a:pt x="8052187" y="1693333"/>
                    <a:pt x="7958667" y="1693333"/>
                  </a:cubicBezTo>
                  <a:lnTo>
                    <a:pt x="169333" y="1693333"/>
                  </a:lnTo>
                  <a:cubicBezTo>
                    <a:pt x="75813" y="1693333"/>
                    <a:pt x="0" y="1617520"/>
                    <a:pt x="0" y="1524000"/>
                  </a:cubicBezTo>
                  <a:lnTo>
                    <a:pt x="0" y="169333"/>
                  </a:ln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886373" tIns="91440" rIns="91441" bIns="91440" numCol="1" spcCol="1270" anchor="ctr" anchorCtr="0">
              <a:noAutofit/>
            </a:bodyPr>
            <a:lstStyle/>
            <a:p>
              <a:pPr marL="171450" lvl="1" indent="-171450" defTabSz="844550" latinLnBrk="1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 typeface="Arial"/>
                <a:buChar char="•"/>
              </a:pPr>
              <a:r>
                <a:rPr lang="en-US" altLang="ko-KR" sz="2000" strike="noStrike" spc="-1" dirty="0">
                  <a:solidFill>
                    <a:schemeClr val="dk1"/>
                  </a:solidFill>
                  <a:latin typeface="이사만루체 Light" panose="00000300000000000000" pitchFamily="2" charset="-127"/>
                  <a:ea typeface="이사만루체 Light" panose="00000300000000000000" pitchFamily="2" charset="-127"/>
                </a:rPr>
                <a:t>2022.10.04 ~ 2022.10.08 ( 5 </a:t>
              </a:r>
              <a:r>
                <a:rPr lang="ko-KR" altLang="ko-KR" sz="2000" strike="noStrike" spc="-1" dirty="0">
                  <a:solidFill>
                    <a:schemeClr val="dk1"/>
                  </a:solidFill>
                  <a:latin typeface="이사만루체 Light" panose="00000300000000000000" pitchFamily="2" charset="-127"/>
                  <a:ea typeface="이사만루체 Light" panose="00000300000000000000" pitchFamily="2" charset="-127"/>
                </a:rPr>
                <a:t>일간</a:t>
              </a:r>
              <a:r>
                <a:rPr lang="en-US" altLang="ko-KR" sz="2000" strike="noStrike" spc="-1" dirty="0">
                  <a:solidFill>
                    <a:schemeClr val="dk1"/>
                  </a:solidFill>
                  <a:latin typeface="이사만루체 Light" panose="00000300000000000000" pitchFamily="2" charset="-127"/>
                  <a:ea typeface="이사만루체 Light" panose="00000300000000000000" pitchFamily="2" charset="-127"/>
                </a:rPr>
                <a:t>)</a:t>
              </a:r>
              <a:endParaRPr lang="ko-KR" altLang="en-US" sz="1900" kern="1200" dirty="0">
                <a:latin typeface="이사만루체 Light" panose="00000300000000000000" pitchFamily="2" charset="-127"/>
                <a:ea typeface="이사만루체 Light" panose="00000300000000000000" pitchFamily="2" charset="-127"/>
              </a:endParaRPr>
            </a:p>
          </p:txBody>
        </p:sp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D8FDFA46-5A8B-D6F3-5227-D8D7AE2EECF0}"/>
                </a:ext>
              </a:extLst>
            </p:cNvPr>
            <p:cNvSpPr/>
            <p:nvPr/>
          </p:nvSpPr>
          <p:spPr>
            <a:xfrm>
              <a:off x="-2065868" y="1553802"/>
              <a:ext cx="1624545" cy="1074801"/>
            </a:xfrm>
            <a:prstGeom prst="roundRect">
              <a:avLst>
                <a:gd name="adj" fmla="val 10000"/>
              </a:avLst>
            </a:prstGeom>
            <a:solidFill>
              <a:srgbClr val="034DBB"/>
            </a:solidFill>
            <a:ln>
              <a:solidFill>
                <a:srgbClr val="034DBB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  <p:txBody>
            <a:bodyPr anchor="ctr"/>
            <a:lstStyle/>
            <a:p>
              <a:pPr algn="ctr"/>
              <a:r>
                <a:rPr lang="ko-KR" altLang="en-US" sz="2800" dirty="0">
                  <a:latin typeface="이사만루체 Medium" panose="00000600000000000000" pitchFamily="2" charset="-127"/>
                  <a:ea typeface="이사만루체 Medium" panose="00000600000000000000" pitchFamily="2" charset="-127"/>
                </a:rPr>
                <a:t>기간</a:t>
              </a:r>
            </a:p>
          </p:txBody>
        </p:sp>
        <p:sp>
          <p:nvSpPr>
            <p:cNvPr id="31" name="자유형: 도형 30">
              <a:extLst>
                <a:ext uri="{FF2B5EF4-FFF2-40B4-BE49-F238E27FC236}">
                  <a16:creationId xmlns:a16="http://schemas.microsoft.com/office/drawing/2014/main" id="{10F83E9A-C6A4-59E2-479E-CD2936A9E0CD}"/>
                </a:ext>
              </a:extLst>
            </p:cNvPr>
            <p:cNvSpPr/>
            <p:nvPr/>
          </p:nvSpPr>
          <p:spPr>
            <a:xfrm>
              <a:off x="-2065868" y="2882213"/>
              <a:ext cx="8867530" cy="1591559"/>
            </a:xfrm>
            <a:custGeom>
              <a:avLst/>
              <a:gdLst>
                <a:gd name="connsiteX0" fmla="*/ 0 w 8128000"/>
                <a:gd name="connsiteY0" fmla="*/ 169333 h 1693333"/>
                <a:gd name="connsiteX1" fmla="*/ 169333 w 8128000"/>
                <a:gd name="connsiteY1" fmla="*/ 0 h 1693333"/>
                <a:gd name="connsiteX2" fmla="*/ 7958667 w 8128000"/>
                <a:gd name="connsiteY2" fmla="*/ 0 h 1693333"/>
                <a:gd name="connsiteX3" fmla="*/ 8128000 w 8128000"/>
                <a:gd name="connsiteY3" fmla="*/ 169333 h 1693333"/>
                <a:gd name="connsiteX4" fmla="*/ 8128000 w 8128000"/>
                <a:gd name="connsiteY4" fmla="*/ 1524000 h 1693333"/>
                <a:gd name="connsiteX5" fmla="*/ 7958667 w 8128000"/>
                <a:gd name="connsiteY5" fmla="*/ 1693333 h 1693333"/>
                <a:gd name="connsiteX6" fmla="*/ 169333 w 8128000"/>
                <a:gd name="connsiteY6" fmla="*/ 1693333 h 1693333"/>
                <a:gd name="connsiteX7" fmla="*/ 0 w 8128000"/>
                <a:gd name="connsiteY7" fmla="*/ 1524000 h 1693333"/>
                <a:gd name="connsiteX8" fmla="*/ 0 w 8128000"/>
                <a:gd name="connsiteY8" fmla="*/ 169333 h 1693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128000" h="1693333">
                  <a:moveTo>
                    <a:pt x="0" y="169333"/>
                  </a:moveTo>
                  <a:cubicBezTo>
                    <a:pt x="0" y="75813"/>
                    <a:pt x="75813" y="0"/>
                    <a:pt x="169333" y="0"/>
                  </a:cubicBezTo>
                  <a:lnTo>
                    <a:pt x="7958667" y="0"/>
                  </a:lnTo>
                  <a:cubicBezTo>
                    <a:pt x="8052187" y="0"/>
                    <a:pt x="8128000" y="75813"/>
                    <a:pt x="8128000" y="169333"/>
                  </a:cubicBezTo>
                  <a:lnTo>
                    <a:pt x="8128000" y="1524000"/>
                  </a:lnTo>
                  <a:cubicBezTo>
                    <a:pt x="8128000" y="1617520"/>
                    <a:pt x="8052187" y="1693333"/>
                    <a:pt x="7958667" y="1693333"/>
                  </a:cubicBezTo>
                  <a:lnTo>
                    <a:pt x="169333" y="1693333"/>
                  </a:lnTo>
                  <a:cubicBezTo>
                    <a:pt x="75813" y="1693333"/>
                    <a:pt x="0" y="1617520"/>
                    <a:pt x="0" y="1524000"/>
                  </a:cubicBezTo>
                  <a:lnTo>
                    <a:pt x="0" y="169333"/>
                  </a:ln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886373" tIns="91440" rIns="91441" bIns="91440" numCol="1" spcCol="1270" anchor="ctr" anchorCtr="0">
              <a:noAutofit/>
            </a:bodyPr>
            <a:lstStyle/>
            <a:p>
              <a:pPr marL="171450" lvl="1" indent="-171450" defTabSz="844550" latinLnBrk="1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Font typeface="Arial"/>
                <a:buChar char="•"/>
              </a:pPr>
              <a:r>
                <a:rPr lang="ko-KR" altLang="ko-KR" sz="2000" b="0" strike="noStrike" spc="-1" dirty="0">
                  <a:solidFill>
                    <a:srgbClr val="000000"/>
                  </a:solidFill>
                  <a:latin typeface="이사만루체 Light" panose="00000300000000000000" pitchFamily="2" charset="-127"/>
                  <a:ea typeface="이사만루체 Light" panose="00000300000000000000" pitchFamily="2" charset="-127"/>
                </a:rPr>
                <a:t>관광정보의 생산에</a:t>
              </a:r>
              <a:r>
                <a:rPr lang="en-US" altLang="ko-KR" sz="2000" b="0" strike="noStrike" spc="-1" dirty="0">
                  <a:solidFill>
                    <a:srgbClr val="000000"/>
                  </a:solidFill>
                  <a:latin typeface="이사만루체 Light" panose="00000300000000000000" pitchFamily="2" charset="-127"/>
                  <a:ea typeface="이사만루체 Light" panose="00000300000000000000" pitchFamily="2" charset="-127"/>
                </a:rPr>
                <a:t> </a:t>
              </a:r>
              <a:r>
                <a:rPr lang="ko-KR" altLang="ko-KR" sz="2000" b="0" strike="noStrike" spc="-1" dirty="0">
                  <a:solidFill>
                    <a:srgbClr val="000000"/>
                  </a:solidFill>
                  <a:latin typeface="이사만루체 Light" panose="00000300000000000000" pitchFamily="2" charset="-127"/>
                  <a:ea typeface="이사만루체 Light" panose="00000300000000000000" pitchFamily="2" charset="-127"/>
                </a:rPr>
                <a:t>비용이 많이 소요되고 있음</a:t>
              </a:r>
              <a:endParaRPr lang="en-US" altLang="ko-KR" sz="2000" b="0" strike="noStrike" spc="-1" dirty="0">
                <a:solidFill>
                  <a:schemeClr val="dk1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endParaRPr>
            </a:p>
            <a:p>
              <a:pPr marL="171450" lvl="1" indent="-171450" algn="l" defTabSz="844550" latinLnBrk="1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ko-KR" altLang="en-US" sz="2000" spc="-1" dirty="0" err="1">
                  <a:solidFill>
                    <a:schemeClr val="dk1"/>
                  </a:solidFill>
                  <a:latin typeface="이사만루체 Light" panose="00000300000000000000" pitchFamily="2" charset="-127"/>
                  <a:ea typeface="이사만루체 Light" panose="00000300000000000000" pitchFamily="2" charset="-127"/>
                </a:rPr>
                <a:t>핫플레이스</a:t>
              </a:r>
              <a:r>
                <a:rPr lang="ko-KR" altLang="ko-KR" sz="2000" b="0" strike="noStrike" spc="-1" dirty="0" err="1">
                  <a:solidFill>
                    <a:schemeClr val="dk1"/>
                  </a:solidFill>
                  <a:latin typeface="이사만루체 Light" panose="00000300000000000000" pitchFamily="2" charset="-127"/>
                  <a:ea typeface="이사만루체 Light" panose="00000300000000000000" pitchFamily="2" charset="-127"/>
                </a:rPr>
                <a:t>를</a:t>
              </a:r>
              <a:r>
                <a:rPr lang="ko-KR" altLang="ko-KR" sz="2000" b="0" strike="noStrike" spc="-1" dirty="0">
                  <a:solidFill>
                    <a:schemeClr val="dk1"/>
                  </a:solidFill>
                  <a:latin typeface="이사만루체 Light" panose="00000300000000000000" pitchFamily="2" charset="-127"/>
                  <a:ea typeface="이사만루체 Light" panose="00000300000000000000" pitchFamily="2" charset="-127"/>
                </a:rPr>
                <a:t> 소개하는 </a:t>
              </a:r>
              <a:r>
                <a:rPr lang="ko-KR" altLang="ko-KR" sz="2000" b="0" strike="noStrike" spc="-1" dirty="0">
                  <a:solidFill>
                    <a:schemeClr val="tx1"/>
                  </a:solidFill>
                  <a:latin typeface="이사만루체 Light" panose="00000300000000000000" pitchFamily="2" charset="-127"/>
                  <a:ea typeface="이사만루체 Light" panose="00000300000000000000" pitchFamily="2" charset="-127"/>
                </a:rPr>
                <a:t>정보</a:t>
              </a:r>
              <a:r>
                <a:rPr lang="ko-KR" altLang="ko-KR" sz="2000" b="0" strike="noStrike" spc="-1" dirty="0">
                  <a:solidFill>
                    <a:schemeClr val="dk1"/>
                  </a:solidFill>
                  <a:latin typeface="이사만루체 Light" panose="00000300000000000000" pitchFamily="2" charset="-127"/>
                  <a:ea typeface="이사만루체 Light" panose="00000300000000000000" pitchFamily="2" charset="-127"/>
                </a:rPr>
                <a:t>의 가치</a:t>
              </a:r>
              <a:r>
                <a:rPr lang="ko-KR" altLang="en-US" sz="2000" b="0" strike="noStrike" spc="-1" dirty="0">
                  <a:solidFill>
                    <a:schemeClr val="dk1"/>
                  </a:solidFill>
                  <a:latin typeface="이사만루체 Light" panose="00000300000000000000" pitchFamily="2" charset="-127"/>
                  <a:ea typeface="이사만루체 Light" panose="00000300000000000000" pitchFamily="2" charset="-127"/>
                </a:rPr>
                <a:t>도</a:t>
              </a:r>
              <a:r>
                <a:rPr lang="ko-KR" altLang="ko-KR" sz="2000" b="0" strike="noStrike" spc="-1" dirty="0">
                  <a:solidFill>
                    <a:schemeClr val="dk1"/>
                  </a:solidFill>
                  <a:latin typeface="이사만루체 Light" panose="00000300000000000000" pitchFamily="2" charset="-127"/>
                  <a:ea typeface="이사만루체 Light" panose="00000300000000000000" pitchFamily="2" charset="-127"/>
                </a:rPr>
                <a:t> 높아지고 있음</a:t>
              </a:r>
              <a:endParaRPr lang="en-US" altLang="ko-KR" sz="2000" b="0" strike="noStrike" spc="-1" dirty="0">
                <a:solidFill>
                  <a:schemeClr val="dk1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endParaRPr>
            </a:p>
          </p:txBody>
        </p:sp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AD864B68-F12E-A84B-A2AE-F60618FB961A}"/>
                </a:ext>
              </a:extLst>
            </p:cNvPr>
            <p:cNvSpPr/>
            <p:nvPr/>
          </p:nvSpPr>
          <p:spPr>
            <a:xfrm>
              <a:off x="-2065868" y="2882212"/>
              <a:ext cx="1624545" cy="1591559"/>
            </a:xfrm>
            <a:prstGeom prst="roundRect">
              <a:avLst>
                <a:gd name="adj" fmla="val 10000"/>
              </a:avLst>
            </a:prstGeom>
            <a:solidFill>
              <a:srgbClr val="034DBB"/>
            </a:solidFill>
            <a:ln>
              <a:solidFill>
                <a:srgbClr val="034DBB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  <p:txBody>
            <a:bodyPr anchor="ctr"/>
            <a:lstStyle/>
            <a:p>
              <a:pPr algn="ctr"/>
              <a:r>
                <a:rPr lang="ko-KR" altLang="en-US" sz="2800" dirty="0">
                  <a:latin typeface="이사만루체 Medium" panose="00000600000000000000" pitchFamily="2" charset="-127"/>
                  <a:ea typeface="이사만루체 Medium" panose="00000600000000000000" pitchFamily="2" charset="-127"/>
                </a:rPr>
                <a:t>배경</a:t>
              </a:r>
            </a:p>
          </p:txBody>
        </p:sp>
        <p:sp>
          <p:nvSpPr>
            <p:cNvPr id="33" name="자유형: 도형 32">
              <a:extLst>
                <a:ext uri="{FF2B5EF4-FFF2-40B4-BE49-F238E27FC236}">
                  <a16:creationId xmlns:a16="http://schemas.microsoft.com/office/drawing/2014/main" id="{0FC7D4B0-2393-46FA-2CEB-4F018685EE30}"/>
                </a:ext>
              </a:extLst>
            </p:cNvPr>
            <p:cNvSpPr/>
            <p:nvPr/>
          </p:nvSpPr>
          <p:spPr>
            <a:xfrm>
              <a:off x="-2032001" y="4830574"/>
              <a:ext cx="8830734" cy="1591560"/>
            </a:xfrm>
            <a:custGeom>
              <a:avLst/>
              <a:gdLst>
                <a:gd name="connsiteX0" fmla="*/ 0 w 8128000"/>
                <a:gd name="connsiteY0" fmla="*/ 169333 h 1693333"/>
                <a:gd name="connsiteX1" fmla="*/ 169333 w 8128000"/>
                <a:gd name="connsiteY1" fmla="*/ 0 h 1693333"/>
                <a:gd name="connsiteX2" fmla="*/ 7958667 w 8128000"/>
                <a:gd name="connsiteY2" fmla="*/ 0 h 1693333"/>
                <a:gd name="connsiteX3" fmla="*/ 8128000 w 8128000"/>
                <a:gd name="connsiteY3" fmla="*/ 169333 h 1693333"/>
                <a:gd name="connsiteX4" fmla="*/ 8128000 w 8128000"/>
                <a:gd name="connsiteY4" fmla="*/ 1524000 h 1693333"/>
                <a:gd name="connsiteX5" fmla="*/ 7958667 w 8128000"/>
                <a:gd name="connsiteY5" fmla="*/ 1693333 h 1693333"/>
                <a:gd name="connsiteX6" fmla="*/ 169333 w 8128000"/>
                <a:gd name="connsiteY6" fmla="*/ 1693333 h 1693333"/>
                <a:gd name="connsiteX7" fmla="*/ 0 w 8128000"/>
                <a:gd name="connsiteY7" fmla="*/ 1524000 h 1693333"/>
                <a:gd name="connsiteX8" fmla="*/ 0 w 8128000"/>
                <a:gd name="connsiteY8" fmla="*/ 169333 h 1693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128000" h="1693333">
                  <a:moveTo>
                    <a:pt x="0" y="169333"/>
                  </a:moveTo>
                  <a:cubicBezTo>
                    <a:pt x="0" y="75813"/>
                    <a:pt x="75813" y="0"/>
                    <a:pt x="169333" y="0"/>
                  </a:cubicBezTo>
                  <a:lnTo>
                    <a:pt x="7958667" y="0"/>
                  </a:lnTo>
                  <a:cubicBezTo>
                    <a:pt x="8052187" y="0"/>
                    <a:pt x="8128000" y="75813"/>
                    <a:pt x="8128000" y="169333"/>
                  </a:cubicBezTo>
                  <a:lnTo>
                    <a:pt x="8128000" y="1524000"/>
                  </a:lnTo>
                  <a:cubicBezTo>
                    <a:pt x="8128000" y="1617520"/>
                    <a:pt x="8052187" y="1693333"/>
                    <a:pt x="7958667" y="1693333"/>
                  </a:cubicBezTo>
                  <a:lnTo>
                    <a:pt x="169333" y="1693333"/>
                  </a:lnTo>
                  <a:cubicBezTo>
                    <a:pt x="75813" y="1693333"/>
                    <a:pt x="0" y="1617520"/>
                    <a:pt x="0" y="1524000"/>
                  </a:cubicBezTo>
                  <a:lnTo>
                    <a:pt x="0" y="169333"/>
                  </a:ln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886373" tIns="91440" rIns="91441" bIns="91440" numCol="1" spcCol="1270" anchor="ctr" anchorCtr="0">
              <a:noAutofit/>
            </a:bodyPr>
            <a:lstStyle/>
            <a:p>
              <a:pPr marL="171450" lvl="1" indent="-171450" defTabSz="844550" latinLnBrk="1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Font typeface="Arial"/>
                <a:buChar char="•"/>
              </a:pPr>
              <a:r>
                <a:rPr lang="en-US" altLang="ko-KR" sz="2000" b="0" strike="noStrike" spc="-1" dirty="0">
                  <a:solidFill>
                    <a:schemeClr val="tx1"/>
                  </a:solidFill>
                  <a:latin typeface="이사만루체 Light" panose="00000300000000000000" pitchFamily="2" charset="-127"/>
                  <a:ea typeface="이사만루체 Light" panose="00000300000000000000" pitchFamily="2" charset="-127"/>
                </a:rPr>
                <a:t>AI </a:t>
              </a:r>
              <a:r>
                <a:rPr lang="ko-KR" altLang="ko-KR" sz="2000" b="0" strike="noStrike" spc="-1" dirty="0">
                  <a:solidFill>
                    <a:schemeClr val="tx1"/>
                  </a:solidFill>
                  <a:latin typeface="이사만루체 Light" panose="00000300000000000000" pitchFamily="2" charset="-127"/>
                  <a:ea typeface="이사만루체 Light" panose="00000300000000000000" pitchFamily="2" charset="-127"/>
                </a:rPr>
                <a:t>자동화를 </a:t>
              </a:r>
              <a:r>
                <a:rPr lang="ko-KR" altLang="ko-KR" sz="2000" b="0" strike="noStrike" spc="-1" dirty="0">
                  <a:solidFill>
                    <a:srgbClr val="000000"/>
                  </a:solidFill>
                  <a:latin typeface="이사만루체 Light" panose="00000300000000000000" pitchFamily="2" charset="-127"/>
                  <a:ea typeface="이사만루체 Light" panose="00000300000000000000" pitchFamily="2" charset="-127"/>
                </a:rPr>
                <a:t>통해</a:t>
              </a:r>
              <a:r>
                <a:rPr lang="en-US" altLang="ko-KR" sz="2000" b="0" strike="noStrike" spc="-1" dirty="0">
                  <a:solidFill>
                    <a:srgbClr val="000000"/>
                  </a:solidFill>
                  <a:latin typeface="이사만루체 Light" panose="00000300000000000000" pitchFamily="2" charset="-127"/>
                  <a:ea typeface="이사만루체 Light" panose="00000300000000000000" pitchFamily="2" charset="-127"/>
                </a:rPr>
                <a:t> </a:t>
              </a:r>
              <a:r>
                <a:rPr lang="ko-KR" altLang="ko-KR" sz="2000" b="0" strike="noStrike" spc="-1" dirty="0">
                  <a:solidFill>
                    <a:srgbClr val="000000"/>
                  </a:solidFill>
                  <a:latin typeface="이사만루체 Light" panose="00000300000000000000" pitchFamily="2" charset="-127"/>
                  <a:ea typeface="이사만루체 Light" panose="00000300000000000000" pitchFamily="2" charset="-127"/>
                </a:rPr>
                <a:t>더 적은 </a:t>
              </a:r>
              <a:r>
                <a:rPr lang="ko-KR" altLang="en-US" sz="2000" spc="-1" dirty="0">
                  <a:solidFill>
                    <a:srgbClr val="000000"/>
                  </a:solidFill>
                  <a:latin typeface="이사만루체 Light" panose="00000300000000000000" pitchFamily="2" charset="-127"/>
                  <a:ea typeface="이사만루체 Light" panose="00000300000000000000" pitchFamily="2" charset="-127"/>
                </a:rPr>
                <a:t>비용</a:t>
              </a:r>
              <a:r>
                <a:rPr lang="ko-KR" altLang="ko-KR" sz="2000" b="0" strike="noStrike" spc="-1" dirty="0">
                  <a:solidFill>
                    <a:srgbClr val="000000"/>
                  </a:solidFill>
                  <a:latin typeface="이사만루체 Light" panose="00000300000000000000" pitchFamily="2" charset="-127"/>
                  <a:ea typeface="이사만루체 Light" panose="00000300000000000000" pitchFamily="2" charset="-127"/>
                </a:rPr>
                <a:t>으로 </a:t>
              </a:r>
              <a:r>
                <a:rPr lang="ko-KR" altLang="en-US" sz="2000" spc="-1" dirty="0">
                  <a:solidFill>
                    <a:srgbClr val="000000"/>
                  </a:solidFill>
                  <a:latin typeface="이사만루체 Light" panose="00000300000000000000" pitchFamily="2" charset="-127"/>
                  <a:ea typeface="이사만루체 Light" panose="00000300000000000000" pitchFamily="2" charset="-127"/>
                </a:rPr>
                <a:t>양질의</a:t>
              </a:r>
              <a:r>
                <a:rPr lang="ko-KR" altLang="ko-KR" sz="2000" b="0" strike="noStrike" spc="-1" dirty="0">
                  <a:solidFill>
                    <a:srgbClr val="000000"/>
                  </a:solidFill>
                  <a:latin typeface="이사만루체 Light" panose="00000300000000000000" pitchFamily="2" charset="-127"/>
                  <a:ea typeface="이사만루체 Light" panose="00000300000000000000" pitchFamily="2" charset="-127"/>
                </a:rPr>
                <a:t> </a:t>
              </a:r>
              <a:r>
                <a:rPr lang="ko-KR" altLang="en-US" sz="2000" spc="-1" dirty="0">
                  <a:solidFill>
                    <a:srgbClr val="000000"/>
                  </a:solidFill>
                  <a:latin typeface="이사만루체 Light" panose="00000300000000000000" pitchFamily="2" charset="-127"/>
                  <a:ea typeface="이사만루체 Light" panose="00000300000000000000" pitchFamily="2" charset="-127"/>
                </a:rPr>
                <a:t>관광 </a:t>
              </a:r>
              <a:r>
                <a:rPr lang="ko-KR" altLang="ko-KR" sz="2000" b="0" strike="noStrike" spc="-1" dirty="0">
                  <a:solidFill>
                    <a:srgbClr val="000000"/>
                  </a:solidFill>
                  <a:latin typeface="이사만루체 Light" panose="00000300000000000000" pitchFamily="2" charset="-127"/>
                  <a:ea typeface="이사만루체 Light" panose="00000300000000000000" pitchFamily="2" charset="-127"/>
                </a:rPr>
                <a:t>데이터</a:t>
              </a:r>
              <a:r>
                <a:rPr lang="ko-KR" altLang="en-US" sz="2000" b="0" strike="noStrike" spc="-1" dirty="0">
                  <a:solidFill>
                    <a:srgbClr val="000000"/>
                  </a:solidFill>
                  <a:latin typeface="이사만루체 Light" panose="00000300000000000000" pitchFamily="2" charset="-127"/>
                  <a:ea typeface="이사만루체 Light" panose="00000300000000000000" pitchFamily="2" charset="-127"/>
                </a:rPr>
                <a:t>를</a:t>
              </a:r>
              <a:r>
                <a:rPr lang="ko-KR" altLang="ko-KR" sz="2000" b="0" strike="noStrike" spc="-1" dirty="0">
                  <a:solidFill>
                    <a:srgbClr val="000000"/>
                  </a:solidFill>
                  <a:latin typeface="이사만루체 Light" panose="00000300000000000000" pitchFamily="2" charset="-127"/>
                  <a:ea typeface="이사만루체 Light" panose="00000300000000000000" pitchFamily="2" charset="-127"/>
                </a:rPr>
                <a:t> </a:t>
              </a:r>
              <a:r>
                <a:rPr lang="ko-KR" altLang="en-US" sz="2000" b="0" strike="noStrike" spc="-1" dirty="0">
                  <a:solidFill>
                    <a:srgbClr val="000000"/>
                  </a:solidFill>
                  <a:latin typeface="이사만루체 Light" panose="00000300000000000000" pitchFamily="2" charset="-127"/>
                  <a:ea typeface="이사만루체 Light" panose="00000300000000000000" pitchFamily="2" charset="-127"/>
                </a:rPr>
                <a:t>제공</a:t>
              </a:r>
              <a:endParaRPr lang="en-US" altLang="ko-KR" sz="2000" b="0" strike="noStrike" spc="-1" dirty="0">
                <a:solidFill>
                  <a:srgbClr val="000000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endParaRPr>
            </a:p>
            <a:p>
              <a:pPr marL="171450" lvl="1" indent="-171450" defTabSz="844550" latinLnBrk="1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Font typeface="Arial"/>
                <a:buChar char="•"/>
              </a:pPr>
              <a:r>
                <a:rPr lang="ko-KR" altLang="ko-KR" sz="2000" b="0" strike="noStrike" spc="-1" dirty="0">
                  <a:solidFill>
                    <a:srgbClr val="000000"/>
                  </a:solidFill>
                  <a:latin typeface="이사만루체 Light" panose="00000300000000000000" pitchFamily="2" charset="-127"/>
                  <a:ea typeface="이사만루체 Light" panose="00000300000000000000" pitchFamily="2" charset="-127"/>
                </a:rPr>
                <a:t>사용자의 편의성과 접근성을 고려한 </a:t>
              </a:r>
              <a:r>
                <a:rPr lang="ko-KR" altLang="ko-KR" sz="2000" b="0" strike="noStrike" spc="-1" dirty="0">
                  <a:solidFill>
                    <a:srgbClr val="FF0000"/>
                  </a:solidFill>
                  <a:latin typeface="이사만루체 Light" panose="00000300000000000000" pitchFamily="2" charset="-127"/>
                  <a:ea typeface="이사만루체 Light" panose="00000300000000000000" pitchFamily="2" charset="-127"/>
                </a:rPr>
                <a:t>디지털 여행정보서비스 개발</a:t>
              </a:r>
              <a:endParaRPr lang="en-US" altLang="ko-KR" sz="2000" spc="-1" dirty="0">
                <a:solidFill>
                  <a:srgbClr val="FF0000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endParaRPr>
            </a:p>
          </p:txBody>
        </p:sp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6B203EF2-07BC-128D-9E9A-ECB16B7D6BBC}"/>
                </a:ext>
              </a:extLst>
            </p:cNvPr>
            <p:cNvSpPr/>
            <p:nvPr/>
          </p:nvSpPr>
          <p:spPr>
            <a:xfrm>
              <a:off x="-2032000" y="4830572"/>
              <a:ext cx="1590677" cy="1591559"/>
            </a:xfrm>
            <a:prstGeom prst="roundRect">
              <a:avLst>
                <a:gd name="adj" fmla="val 10000"/>
              </a:avLst>
            </a:prstGeom>
            <a:solidFill>
              <a:srgbClr val="034DBB"/>
            </a:solidFill>
            <a:ln>
              <a:solidFill>
                <a:srgbClr val="034DBB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  <p:txBody>
            <a:bodyPr anchor="ctr"/>
            <a:lstStyle/>
            <a:p>
              <a:pPr algn="ctr"/>
              <a:r>
                <a:rPr lang="ko-KR" altLang="en-US" sz="2800" dirty="0">
                  <a:latin typeface="이사만루체 Medium" panose="00000600000000000000" pitchFamily="2" charset="-127"/>
                  <a:ea typeface="이사만루체 Medium" panose="00000600000000000000" pitchFamily="2" charset="-127"/>
                </a:rPr>
                <a:t>목적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294799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F955485-205B-4363-CE5A-2637A8891F6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0" y="-774700"/>
            <a:ext cx="12192000" cy="8534400"/>
          </a:xfrm>
          <a:prstGeom prst="rect">
            <a:avLst/>
          </a:prstGeom>
        </p:spPr>
      </p:pic>
      <p:sp>
        <p:nvSpPr>
          <p:cNvPr id="6" name="PlaceHolder 1">
            <a:extLst>
              <a:ext uri="{FF2B5EF4-FFF2-40B4-BE49-F238E27FC236}">
                <a16:creationId xmlns:a16="http://schemas.microsoft.com/office/drawing/2014/main" id="{3D75D842-0B0F-9AE1-01D7-5BFAE3058D23}"/>
              </a:ext>
            </a:extLst>
          </p:cNvPr>
          <p:cNvSpPr txBox="1">
            <a:spLocks/>
          </p:cNvSpPr>
          <p:nvPr/>
        </p:nvSpPr>
        <p:spPr>
          <a:xfrm>
            <a:off x="479519" y="134999"/>
            <a:ext cx="5294095" cy="486763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  <a:tabLst>
                <a:tab pos="0" algn="l"/>
              </a:tabLst>
            </a:pPr>
            <a:r>
              <a:rPr lang="en-US" sz="3200" b="1" spc="-1" dirty="0">
                <a:solidFill>
                  <a:schemeClr val="dk1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1. </a:t>
            </a:r>
            <a:r>
              <a:rPr lang="ko-KR" altLang="en-US" sz="3200" b="1" spc="-1" dirty="0">
                <a:solidFill>
                  <a:schemeClr val="dk1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프로젝트 개요 </a:t>
            </a:r>
            <a:r>
              <a:rPr lang="en-US" altLang="ko-KR" sz="3200" b="1" spc="-1" dirty="0">
                <a:solidFill>
                  <a:schemeClr val="dk1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- </a:t>
            </a:r>
            <a:r>
              <a:rPr lang="ko-KR" altLang="en-US" sz="3200" b="1" spc="-1" dirty="0">
                <a:solidFill>
                  <a:schemeClr val="dk1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구축</a:t>
            </a:r>
            <a:r>
              <a:rPr lang="ko-KR" sz="3200" b="1" spc="-1" dirty="0">
                <a:solidFill>
                  <a:schemeClr val="dk1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 범위</a:t>
            </a:r>
            <a:endParaRPr lang="en-US" sz="3200" b="1" spc="-1" dirty="0"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sp>
        <p:nvSpPr>
          <p:cNvPr id="7" name="PlaceHolder 2">
            <a:extLst>
              <a:ext uri="{FF2B5EF4-FFF2-40B4-BE49-F238E27FC236}">
                <a16:creationId xmlns:a16="http://schemas.microsoft.com/office/drawing/2014/main" id="{CCB05F78-D6D6-C0C7-4E29-4E48D1258E02}"/>
              </a:ext>
            </a:extLst>
          </p:cNvPr>
          <p:cNvSpPr txBox="1">
            <a:spLocks/>
          </p:cNvSpPr>
          <p:nvPr/>
        </p:nvSpPr>
        <p:spPr>
          <a:xfrm>
            <a:off x="788279" y="874800"/>
            <a:ext cx="9567004" cy="412953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  <a:tabLst>
                <a:tab pos="0" algn="l"/>
              </a:tabLst>
            </a:pPr>
            <a:r>
              <a:rPr lang="ko-KR" sz="2500" spc="-1" dirty="0">
                <a:solidFill>
                  <a:schemeClr val="dk1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본 프로젝트의 구축범위</a:t>
            </a:r>
            <a:r>
              <a:rPr lang="en-US" altLang="ko-KR" sz="2500" spc="-1" dirty="0">
                <a:solidFill>
                  <a:schemeClr val="dk1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 </a:t>
            </a:r>
            <a:r>
              <a:rPr lang="en-US" sz="2500" spc="-1" dirty="0">
                <a:solidFill>
                  <a:schemeClr val="dk1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: </a:t>
            </a:r>
            <a:r>
              <a:rPr lang="ko-KR" altLang="en-US" sz="2500" spc="-1" dirty="0">
                <a:solidFill>
                  <a:schemeClr val="dk1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관광지 </a:t>
            </a:r>
            <a:r>
              <a:rPr lang="ko-KR" sz="2500" spc="-1" dirty="0">
                <a:solidFill>
                  <a:schemeClr val="dk1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데이터를 활용</a:t>
            </a:r>
            <a:r>
              <a:rPr lang="ko-KR" altLang="en-US" sz="2500" spc="-1" dirty="0">
                <a:solidFill>
                  <a:schemeClr val="dk1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하여</a:t>
            </a:r>
            <a:r>
              <a:rPr lang="ko-KR" sz="2500" spc="-1" dirty="0">
                <a:solidFill>
                  <a:schemeClr val="dk1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 </a:t>
            </a:r>
            <a:r>
              <a:rPr lang="ko-KR" altLang="en-US" sz="2500" spc="-1" dirty="0">
                <a:solidFill>
                  <a:schemeClr val="dk1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분류</a:t>
            </a:r>
            <a:r>
              <a:rPr lang="ko-KR" sz="2500" spc="-1" dirty="0">
                <a:solidFill>
                  <a:schemeClr val="dk1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하는 모델 구축</a:t>
            </a:r>
            <a:endParaRPr lang="en-US" sz="2500" spc="-1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  <p:sp>
        <p:nvSpPr>
          <p:cNvPr id="8" name="Google Shape;139;p21">
            <a:extLst>
              <a:ext uri="{FF2B5EF4-FFF2-40B4-BE49-F238E27FC236}">
                <a16:creationId xmlns:a16="http://schemas.microsoft.com/office/drawing/2014/main" id="{98763143-DE81-1A21-6C13-2242A106DB13}"/>
              </a:ext>
            </a:extLst>
          </p:cNvPr>
          <p:cNvSpPr/>
          <p:nvPr/>
        </p:nvSpPr>
        <p:spPr>
          <a:xfrm>
            <a:off x="380306" y="4010064"/>
            <a:ext cx="1509597" cy="718486"/>
          </a:xfrm>
          <a:prstGeom prst="roundRect">
            <a:avLst/>
          </a:prstGeom>
          <a:solidFill>
            <a:srgbClr val="034DBB"/>
          </a:solidFill>
          <a:ln w="12700">
            <a:solidFill>
              <a:srgbClr val="034DBB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15000"/>
              </a:lnSpc>
              <a:tabLst>
                <a:tab pos="0" algn="l"/>
              </a:tabLst>
            </a:pPr>
            <a:r>
              <a:rPr lang="ko-KR" altLang="en-US" sz="1300" b="1" spc="-1" dirty="0">
                <a:solidFill>
                  <a:schemeClr val="bg1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보유</a:t>
            </a:r>
            <a:r>
              <a:rPr lang="ko-KR" sz="1300" b="1" strike="noStrike" spc="-1" dirty="0">
                <a:solidFill>
                  <a:schemeClr val="bg1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 데이터</a:t>
            </a:r>
            <a:endParaRPr lang="en-US" sz="1300" b="0" strike="noStrike" spc="-1" dirty="0">
              <a:solidFill>
                <a:schemeClr val="bg1"/>
              </a:solidFill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  <p:sp>
        <p:nvSpPr>
          <p:cNvPr id="9" name="Google Shape;140;p21">
            <a:extLst>
              <a:ext uri="{FF2B5EF4-FFF2-40B4-BE49-F238E27FC236}">
                <a16:creationId xmlns:a16="http://schemas.microsoft.com/office/drawing/2014/main" id="{163A2B1C-DACB-4143-4690-99FA008AAFF6}"/>
              </a:ext>
            </a:extLst>
          </p:cNvPr>
          <p:cNvSpPr/>
          <p:nvPr/>
        </p:nvSpPr>
        <p:spPr>
          <a:xfrm>
            <a:off x="380306" y="2568857"/>
            <a:ext cx="1509597" cy="468381"/>
          </a:xfrm>
          <a:prstGeom prst="roundRect">
            <a:avLst/>
          </a:prstGeom>
          <a:solidFill>
            <a:srgbClr val="034DBB"/>
          </a:solidFill>
          <a:ln w="12700">
            <a:solidFill>
              <a:srgbClr val="034DBB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ko-KR" sz="1400" b="1" strike="noStrike" spc="-1" dirty="0">
                <a:solidFill>
                  <a:schemeClr val="bg1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국가 및 공공기관</a:t>
            </a:r>
            <a:endParaRPr lang="en-US" sz="1400" b="0" strike="noStrike" spc="-1" dirty="0">
              <a:solidFill>
                <a:schemeClr val="bg1"/>
              </a:solidFill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  <p:sp>
        <p:nvSpPr>
          <p:cNvPr id="10" name="Google Shape;141;p21">
            <a:extLst>
              <a:ext uri="{FF2B5EF4-FFF2-40B4-BE49-F238E27FC236}">
                <a16:creationId xmlns:a16="http://schemas.microsoft.com/office/drawing/2014/main" id="{5393C983-DF07-8F87-D118-715AF51EB582}"/>
              </a:ext>
            </a:extLst>
          </p:cNvPr>
          <p:cNvSpPr/>
          <p:nvPr/>
        </p:nvSpPr>
        <p:spPr>
          <a:xfrm>
            <a:off x="1984905" y="2562721"/>
            <a:ext cx="2176841" cy="46549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ko-KR" strike="noStrike" spc="-1" dirty="0">
                <a:solidFill>
                  <a:schemeClr val="tx1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한국관광공사</a:t>
            </a:r>
            <a:endParaRPr lang="en-US" strike="noStrike" spc="-1" dirty="0">
              <a:solidFill>
                <a:schemeClr val="tx1"/>
              </a:solidFill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  <p:sp>
        <p:nvSpPr>
          <p:cNvPr id="11" name="Google Shape;142;p21">
            <a:extLst>
              <a:ext uri="{FF2B5EF4-FFF2-40B4-BE49-F238E27FC236}">
                <a16:creationId xmlns:a16="http://schemas.microsoft.com/office/drawing/2014/main" id="{C617996A-1EFB-B5ED-84C6-073760E263AC}"/>
              </a:ext>
            </a:extLst>
          </p:cNvPr>
          <p:cNvSpPr/>
          <p:nvPr/>
        </p:nvSpPr>
        <p:spPr>
          <a:xfrm>
            <a:off x="1984905" y="4020130"/>
            <a:ext cx="2176841" cy="6948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ko-KR" altLang="en-US" strike="noStrike" spc="-1" dirty="0">
                <a:solidFill>
                  <a:schemeClr val="tx1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관광 </a:t>
            </a:r>
            <a:r>
              <a:rPr lang="ko-KR" strike="noStrike" spc="-1" dirty="0">
                <a:solidFill>
                  <a:schemeClr val="tx1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데이터</a:t>
            </a:r>
            <a:endParaRPr lang="en-US" strike="noStrike" spc="-1" dirty="0">
              <a:solidFill>
                <a:schemeClr val="tx1"/>
              </a:solidFill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  <a:p>
            <a:pPr algn="ctr">
              <a:lnSpc>
                <a:spcPct val="100000"/>
              </a:lnSpc>
            </a:pPr>
            <a:r>
              <a:rPr lang="en-US" strike="noStrike" spc="-1" dirty="0">
                <a:solidFill>
                  <a:schemeClr val="tx1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(</a:t>
            </a:r>
            <a:r>
              <a:rPr lang="ko-KR" strike="noStrike" spc="-1" dirty="0">
                <a:solidFill>
                  <a:schemeClr val="tx1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약 </a:t>
            </a:r>
            <a:r>
              <a:rPr lang="en-US" strike="noStrike" spc="-1" dirty="0">
                <a:solidFill>
                  <a:schemeClr val="tx1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24,000</a:t>
            </a:r>
            <a:r>
              <a:rPr lang="ko-KR" strike="noStrike" spc="-1" dirty="0">
                <a:solidFill>
                  <a:schemeClr val="tx1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건 이상</a:t>
            </a:r>
            <a:r>
              <a:rPr lang="en-US" strike="noStrike" spc="-1" dirty="0">
                <a:solidFill>
                  <a:schemeClr val="tx1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)</a:t>
            </a:r>
          </a:p>
        </p:txBody>
      </p:sp>
      <p:cxnSp>
        <p:nvCxnSpPr>
          <p:cNvPr id="12" name="Google Shape;145;p21">
            <a:extLst>
              <a:ext uri="{FF2B5EF4-FFF2-40B4-BE49-F238E27FC236}">
                <a16:creationId xmlns:a16="http://schemas.microsoft.com/office/drawing/2014/main" id="{8098B2C3-95F2-3E8D-9092-F520ACFA2E75}"/>
              </a:ext>
            </a:extLst>
          </p:cNvPr>
          <p:cNvCxnSpPr>
            <a:cxnSpLocks/>
          </p:cNvCxnSpPr>
          <p:nvPr/>
        </p:nvCxnSpPr>
        <p:spPr>
          <a:xfrm>
            <a:off x="407507" y="2437097"/>
            <a:ext cx="3779046" cy="0"/>
          </a:xfrm>
          <a:prstGeom prst="straightConnector1">
            <a:avLst/>
          </a:prstGeom>
          <a:ln w="28575">
            <a:solidFill>
              <a:srgbClr val="A5A5A5"/>
            </a:solidFill>
            <a:prstDash val="dash"/>
            <a:miter/>
          </a:ln>
        </p:spPr>
      </p:cxnSp>
      <p:sp>
        <p:nvSpPr>
          <p:cNvPr id="13" name="Google Shape;146;p21">
            <a:extLst>
              <a:ext uri="{FF2B5EF4-FFF2-40B4-BE49-F238E27FC236}">
                <a16:creationId xmlns:a16="http://schemas.microsoft.com/office/drawing/2014/main" id="{C1C104F2-2922-02B8-090F-52AF3E147442}"/>
              </a:ext>
            </a:extLst>
          </p:cNvPr>
          <p:cNvSpPr/>
          <p:nvPr/>
        </p:nvSpPr>
        <p:spPr>
          <a:xfrm>
            <a:off x="5147351" y="2834279"/>
            <a:ext cx="2525160" cy="2556916"/>
          </a:xfrm>
          <a:prstGeom prst="rect">
            <a:avLst/>
          </a:prstGeom>
          <a:solidFill>
            <a:schemeClr val="lt1"/>
          </a:solidFill>
          <a:ln w="12700">
            <a:solidFill>
              <a:schemeClr val="tx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marL="285750" indent="-285750">
              <a:lnSpc>
                <a:spcPct val="150000"/>
              </a:lnSpc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ko-KR" sz="1400" strike="noStrike" spc="-1" dirty="0">
                <a:solidFill>
                  <a:srgbClr val="FF0000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텍스트</a:t>
            </a:r>
            <a:r>
              <a:rPr lang="en-US" altLang="ko-KR" sz="1400" strike="noStrike" spc="-1" dirty="0">
                <a:solidFill>
                  <a:schemeClr val="tx1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 </a:t>
            </a:r>
            <a:r>
              <a:rPr lang="ko-KR" altLang="en-US" sz="1400" strike="noStrike" spc="-1" dirty="0">
                <a:solidFill>
                  <a:schemeClr val="tx1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데이터</a:t>
            </a:r>
            <a:r>
              <a:rPr lang="ko-KR" altLang="en-US" spc="-1" dirty="0">
                <a:solidFill>
                  <a:schemeClr val="tx1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를 분석하여</a:t>
            </a:r>
            <a:r>
              <a:rPr lang="en-US" altLang="ko-KR" sz="1400" strike="noStrike" spc="-1" dirty="0">
                <a:solidFill>
                  <a:schemeClr val="tx1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 </a:t>
            </a:r>
            <a:r>
              <a:rPr lang="ko-KR" sz="1400" strike="noStrike" spc="-1" dirty="0">
                <a:solidFill>
                  <a:schemeClr val="tx1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맞춤형 관광정보 제공 모델</a:t>
            </a:r>
            <a:endParaRPr lang="en-US" altLang="ko-KR" sz="1400" strike="noStrike" spc="-1" dirty="0">
              <a:solidFill>
                <a:schemeClr val="tx1"/>
              </a:solidFill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rgbClr val="000000"/>
              </a:buClr>
              <a:buFont typeface="Arial" panose="020B0604020202020204" pitchFamily="34" charset="0"/>
              <a:buChar char="•"/>
            </a:pPr>
            <a:endParaRPr lang="en-US" altLang="ko-KR" spc="-1" dirty="0">
              <a:solidFill>
                <a:schemeClr val="tx1"/>
              </a:solidFill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ko-KR" altLang="en-US" sz="1400" strike="noStrike" spc="-1" dirty="0">
                <a:solidFill>
                  <a:srgbClr val="FF0000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이미지</a:t>
            </a:r>
            <a:r>
              <a:rPr lang="en-US" altLang="ko-KR" sz="1400" strike="noStrike" spc="-1" dirty="0">
                <a:solidFill>
                  <a:schemeClr val="tx1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 </a:t>
            </a:r>
            <a:r>
              <a:rPr lang="ko-KR" altLang="en-US" sz="1400" strike="noStrike" spc="-1" dirty="0">
                <a:solidFill>
                  <a:schemeClr val="tx1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데이터</a:t>
            </a:r>
            <a:r>
              <a:rPr lang="ko-KR" altLang="en-US" spc="-1" dirty="0">
                <a:solidFill>
                  <a:schemeClr val="tx1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를 분석하여</a:t>
            </a:r>
            <a:r>
              <a:rPr lang="en-US" altLang="ko-KR" sz="1400" strike="noStrike" spc="-1" dirty="0">
                <a:solidFill>
                  <a:schemeClr val="tx1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 </a:t>
            </a:r>
            <a:r>
              <a:rPr lang="ko-KR" altLang="ko-KR" sz="1400" strike="noStrike" spc="-1" dirty="0">
                <a:solidFill>
                  <a:schemeClr val="tx1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맞춤형 관광정보 제공 모델</a:t>
            </a:r>
            <a:endParaRPr lang="en-US" altLang="ko-KR" sz="1400" strike="noStrike" spc="-1" dirty="0">
              <a:solidFill>
                <a:schemeClr val="tx1"/>
              </a:solidFill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  <p:sp>
        <p:nvSpPr>
          <p:cNvPr id="14" name="Google Shape;147;p21">
            <a:extLst>
              <a:ext uri="{FF2B5EF4-FFF2-40B4-BE49-F238E27FC236}">
                <a16:creationId xmlns:a16="http://schemas.microsoft.com/office/drawing/2014/main" id="{2ECB1A3D-FEE3-F401-EF02-842A34CFDEAA}"/>
              </a:ext>
            </a:extLst>
          </p:cNvPr>
          <p:cNvSpPr/>
          <p:nvPr/>
        </p:nvSpPr>
        <p:spPr>
          <a:xfrm>
            <a:off x="1442362" y="1901287"/>
            <a:ext cx="1706288" cy="368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ko-KR" sz="2400" b="1" strike="noStrike" spc="-1" dirty="0">
                <a:solidFill>
                  <a:schemeClr val="dk1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소스 데이터</a:t>
            </a:r>
            <a:endParaRPr lang="en-US" sz="2400" b="0" strike="noStrike" spc="-1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  <p:cxnSp>
        <p:nvCxnSpPr>
          <p:cNvPr id="15" name="Google Shape;148;p21">
            <a:extLst>
              <a:ext uri="{FF2B5EF4-FFF2-40B4-BE49-F238E27FC236}">
                <a16:creationId xmlns:a16="http://schemas.microsoft.com/office/drawing/2014/main" id="{358E3086-B405-C873-70BC-92B79DFBD317}"/>
              </a:ext>
            </a:extLst>
          </p:cNvPr>
          <p:cNvCxnSpPr>
            <a:cxnSpLocks/>
          </p:cNvCxnSpPr>
          <p:nvPr/>
        </p:nvCxnSpPr>
        <p:spPr>
          <a:xfrm flipV="1">
            <a:off x="5147351" y="2436026"/>
            <a:ext cx="2525160" cy="720"/>
          </a:xfrm>
          <a:prstGeom prst="straightConnector1">
            <a:avLst/>
          </a:prstGeom>
          <a:ln w="28575">
            <a:solidFill>
              <a:srgbClr val="A5A5A5"/>
            </a:solidFill>
            <a:prstDash val="dash"/>
            <a:miter/>
          </a:ln>
        </p:spPr>
      </p:cxnSp>
      <p:sp>
        <p:nvSpPr>
          <p:cNvPr id="16" name="Google Shape;149;p21">
            <a:extLst>
              <a:ext uri="{FF2B5EF4-FFF2-40B4-BE49-F238E27FC236}">
                <a16:creationId xmlns:a16="http://schemas.microsoft.com/office/drawing/2014/main" id="{E0F197FD-D913-5193-B5D7-34230075355A}"/>
              </a:ext>
            </a:extLst>
          </p:cNvPr>
          <p:cNvSpPr/>
          <p:nvPr/>
        </p:nvSpPr>
        <p:spPr>
          <a:xfrm>
            <a:off x="5699571" y="1901286"/>
            <a:ext cx="1420719" cy="368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ko-KR" sz="2400" b="1" strike="noStrike" spc="-1" dirty="0">
                <a:solidFill>
                  <a:schemeClr val="dk1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구축 범위</a:t>
            </a:r>
            <a:endParaRPr lang="en-US" sz="2400" b="0" strike="noStrike" spc="-1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  <p:sp>
        <p:nvSpPr>
          <p:cNvPr id="22" name="Google Shape;155;p21">
            <a:extLst>
              <a:ext uri="{FF2B5EF4-FFF2-40B4-BE49-F238E27FC236}">
                <a16:creationId xmlns:a16="http://schemas.microsoft.com/office/drawing/2014/main" id="{1874D099-DCC4-C317-3F90-E6DCE3B76DF8}"/>
              </a:ext>
            </a:extLst>
          </p:cNvPr>
          <p:cNvSpPr/>
          <p:nvPr/>
        </p:nvSpPr>
        <p:spPr>
          <a:xfrm>
            <a:off x="8453590" y="2834278"/>
            <a:ext cx="3403027" cy="2556917"/>
          </a:xfrm>
          <a:prstGeom prst="rect">
            <a:avLst/>
          </a:prstGeom>
          <a:solidFill>
            <a:schemeClr val="lt1"/>
          </a:solidFill>
          <a:ln w="1270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72000" tIns="72000" rIns="72000" bIns="72000" anchor="ctr">
            <a:noAutofit/>
          </a:bodyPr>
          <a:lstStyle/>
          <a:p>
            <a:pPr marL="182520" indent="-182520">
              <a:lnSpc>
                <a:spcPct val="150000"/>
              </a:lnSpc>
              <a:buClr>
                <a:srgbClr val="1F497D"/>
              </a:buClr>
              <a:buFont typeface="Noto Sans Symbols"/>
              <a:buChar char="▪"/>
            </a:pPr>
            <a:r>
              <a:rPr lang="ko-KR" b="0" strike="noStrike" spc="-1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전국 관광</a:t>
            </a:r>
            <a:r>
              <a:rPr lang="ko-KR" altLang="en-US" b="0" strike="noStrike" spc="-1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지 </a:t>
            </a:r>
            <a:r>
              <a:rPr lang="ko-KR" b="0" strike="noStrike" spc="-1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정보에 대한 </a:t>
            </a:r>
            <a:r>
              <a:rPr lang="ko-KR" b="0" strike="noStrike" spc="-1" dirty="0">
                <a:solidFill>
                  <a:srgbClr val="FF0000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체계적인 관리</a:t>
            </a:r>
            <a:endParaRPr lang="en-US" b="0" strike="noStrike" spc="-1" dirty="0">
              <a:solidFill>
                <a:srgbClr val="FF0000"/>
              </a:solidFill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  <a:p>
            <a:pPr marL="176040" indent="-176040">
              <a:lnSpc>
                <a:spcPct val="150000"/>
              </a:lnSpc>
              <a:buClr>
                <a:srgbClr val="000000"/>
              </a:buClr>
              <a:buFont typeface="Noto Sans Symbols"/>
              <a:buChar char="▪"/>
            </a:pPr>
            <a:r>
              <a:rPr lang="ko-KR" b="0" strike="noStrike" spc="-1" dirty="0">
                <a:solidFill>
                  <a:srgbClr val="FF0000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맞춤형 </a:t>
            </a:r>
            <a:r>
              <a:rPr lang="ko-KR" altLang="en-US" spc="-1" dirty="0">
                <a:solidFill>
                  <a:schemeClr val="tx1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여행정보</a:t>
            </a:r>
            <a:r>
              <a:rPr lang="ko-KR" b="0" strike="noStrike" spc="-1" dirty="0">
                <a:solidFill>
                  <a:schemeClr val="tx1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 제공을 </a:t>
            </a:r>
            <a:r>
              <a:rPr lang="ko-KR" b="0" strike="noStrike" spc="-1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통한 관광객 유치</a:t>
            </a:r>
            <a:endParaRPr lang="en-US" b="0" strike="noStrike" spc="-1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  <a:p>
            <a:pPr marL="176040" indent="-176040">
              <a:lnSpc>
                <a:spcPct val="150000"/>
              </a:lnSpc>
              <a:buClr>
                <a:srgbClr val="000000"/>
              </a:buClr>
              <a:buFont typeface="Noto Sans Symbols"/>
              <a:buChar char="▪"/>
            </a:pPr>
            <a:r>
              <a:rPr lang="ko-KR" b="0" strike="noStrike" spc="-1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여행 장려로 지역 경제 </a:t>
            </a:r>
            <a:r>
              <a:rPr lang="ko-KR" altLang="en-US" b="0" strike="noStrike" spc="-1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및 관광 산업 </a:t>
            </a:r>
            <a:r>
              <a:rPr lang="ko-KR" b="0" strike="noStrike" spc="-1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활성화 촉진</a:t>
            </a:r>
            <a:endParaRPr lang="en-US" b="0" strike="noStrike" spc="-1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  <a:p>
            <a:pPr marL="176040" indent="-176040">
              <a:lnSpc>
                <a:spcPct val="150000"/>
              </a:lnSpc>
              <a:buClr>
                <a:srgbClr val="000000"/>
              </a:buClr>
              <a:buFont typeface="Noto Sans Symbols"/>
              <a:buChar char="▪"/>
            </a:pPr>
            <a:r>
              <a:rPr lang="ko-KR" b="0" strike="noStrike" spc="-1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관광 관련 </a:t>
            </a:r>
            <a:r>
              <a:rPr lang="ko-KR" b="0" strike="noStrike" spc="-1" dirty="0">
                <a:solidFill>
                  <a:srgbClr val="FF0000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확장형 </a:t>
            </a:r>
            <a:r>
              <a:rPr lang="en-US" b="0" strike="noStrike" spc="-1" dirty="0">
                <a:solidFill>
                  <a:srgbClr val="FF0000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SW</a:t>
            </a:r>
            <a:r>
              <a:rPr lang="en-US" altLang="ko-KR" b="0" strike="noStrike" spc="-1" dirty="0">
                <a:solidFill>
                  <a:srgbClr val="FF0000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 </a:t>
            </a:r>
            <a:r>
              <a:rPr lang="ko-KR" altLang="en-US" b="0" strike="noStrike" spc="-1" dirty="0">
                <a:solidFill>
                  <a:srgbClr val="FF0000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및 비즈니스 모델</a:t>
            </a:r>
            <a:r>
              <a:rPr lang="en-US" altLang="ko-KR" b="0" strike="noStrike" spc="-1" dirty="0">
                <a:solidFill>
                  <a:srgbClr val="FF0000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 </a:t>
            </a:r>
            <a:r>
              <a:rPr lang="en-US" altLang="ko-KR" b="0" strike="noStrike" spc="-1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(</a:t>
            </a:r>
            <a:r>
              <a:rPr lang="ko-KR" altLang="ko-KR" b="0" strike="noStrike" spc="-1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광고</a:t>
            </a:r>
            <a:r>
              <a:rPr lang="en-US" altLang="ko-KR" b="0" strike="noStrike" spc="-1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, </a:t>
            </a:r>
            <a:r>
              <a:rPr lang="ko-KR" altLang="ko-KR" b="0" strike="noStrike" spc="-1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관광상품 중개 등</a:t>
            </a:r>
            <a:r>
              <a:rPr lang="en-US" altLang="ko-KR" b="0" strike="noStrike" spc="-1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)</a:t>
            </a:r>
            <a:r>
              <a:rPr lang="ko-KR" altLang="en-US" b="0" strike="noStrike" spc="-1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 개발</a:t>
            </a:r>
            <a:endParaRPr lang="en-US" b="0" strike="noStrike" spc="-1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  <p:sp>
        <p:nvSpPr>
          <p:cNvPr id="23" name="Google Shape;157;p21">
            <a:extLst>
              <a:ext uri="{FF2B5EF4-FFF2-40B4-BE49-F238E27FC236}">
                <a16:creationId xmlns:a16="http://schemas.microsoft.com/office/drawing/2014/main" id="{B5FB88B4-B7B2-1EF3-1FE8-306DC1E4DF84}"/>
              </a:ext>
            </a:extLst>
          </p:cNvPr>
          <p:cNvSpPr/>
          <p:nvPr/>
        </p:nvSpPr>
        <p:spPr>
          <a:xfrm>
            <a:off x="380306" y="4895731"/>
            <a:ext cx="1509597" cy="943493"/>
          </a:xfrm>
          <a:prstGeom prst="roundRect">
            <a:avLst/>
          </a:prstGeom>
          <a:solidFill>
            <a:srgbClr val="034DBB"/>
          </a:solidFill>
          <a:ln w="12700">
            <a:solidFill>
              <a:srgbClr val="034DBB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15000"/>
              </a:lnSpc>
              <a:tabLst>
                <a:tab pos="0" algn="l"/>
              </a:tabLst>
            </a:pPr>
            <a:r>
              <a:rPr lang="ko-KR" sz="1400" b="1" strike="noStrike" spc="-1" dirty="0">
                <a:solidFill>
                  <a:schemeClr val="bg1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관련 연구 논문</a:t>
            </a:r>
            <a:endParaRPr lang="en-US" sz="1400" b="0" strike="noStrike" spc="-1" dirty="0">
              <a:solidFill>
                <a:schemeClr val="bg1"/>
              </a:solidFill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  <p:sp>
        <p:nvSpPr>
          <p:cNvPr id="24" name="Google Shape;158;p21">
            <a:extLst>
              <a:ext uri="{FF2B5EF4-FFF2-40B4-BE49-F238E27FC236}">
                <a16:creationId xmlns:a16="http://schemas.microsoft.com/office/drawing/2014/main" id="{68AAAF6C-1DED-91F6-2BC4-8150531FA014}"/>
              </a:ext>
            </a:extLst>
          </p:cNvPr>
          <p:cNvSpPr/>
          <p:nvPr/>
        </p:nvSpPr>
        <p:spPr>
          <a:xfrm>
            <a:off x="1984905" y="4895731"/>
            <a:ext cx="2176841" cy="94349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marL="171450" indent="-1714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ko-KR" sz="1200" strike="noStrike" spc="-1" dirty="0">
                <a:solidFill>
                  <a:schemeClr val="tx1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관광지 이미지와 인식차이 </a:t>
            </a:r>
            <a:endParaRPr lang="en-US" altLang="ko-KR" sz="1200" spc="-1" dirty="0">
              <a:solidFill>
                <a:schemeClr val="tx1"/>
              </a:solidFill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  <a:p>
            <a:pPr marL="171450" indent="-1714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ko-KR" sz="1200" strike="noStrike" spc="-1" dirty="0">
                <a:solidFill>
                  <a:schemeClr val="tx1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관광단지의 효율적 개발 방안에 대한 연구 논문 참고</a:t>
            </a:r>
            <a:endParaRPr lang="en-US" sz="1200" strike="noStrike" spc="-1" dirty="0">
              <a:solidFill>
                <a:schemeClr val="tx1"/>
              </a:solidFill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560EED21-6A2C-38A5-BA94-97020FA49564}"/>
              </a:ext>
            </a:extLst>
          </p:cNvPr>
          <p:cNvSpPr/>
          <p:nvPr/>
        </p:nvSpPr>
        <p:spPr>
          <a:xfrm>
            <a:off x="4449105" y="3562760"/>
            <a:ext cx="409698" cy="1255961"/>
          </a:xfrm>
          <a:prstGeom prst="rightArrow">
            <a:avLst/>
          </a:prstGeom>
          <a:solidFill>
            <a:srgbClr val="034DBB"/>
          </a:solidFill>
          <a:ln>
            <a:solidFill>
              <a:srgbClr val="034D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E9482733-5D4D-E701-E1E8-95F5409DBAE3}"/>
              </a:ext>
            </a:extLst>
          </p:cNvPr>
          <p:cNvSpPr/>
          <p:nvPr/>
        </p:nvSpPr>
        <p:spPr>
          <a:xfrm>
            <a:off x="7858201" y="3562760"/>
            <a:ext cx="409698" cy="1255961"/>
          </a:xfrm>
          <a:prstGeom prst="rightArrow">
            <a:avLst/>
          </a:prstGeom>
          <a:solidFill>
            <a:srgbClr val="034DBB"/>
          </a:solidFill>
          <a:ln>
            <a:solidFill>
              <a:srgbClr val="034D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7" name="Google Shape;148;p21">
            <a:extLst>
              <a:ext uri="{FF2B5EF4-FFF2-40B4-BE49-F238E27FC236}">
                <a16:creationId xmlns:a16="http://schemas.microsoft.com/office/drawing/2014/main" id="{FB86EBB5-A481-A739-A85A-1BD43D409630}"/>
              </a:ext>
            </a:extLst>
          </p:cNvPr>
          <p:cNvCxnSpPr>
            <a:cxnSpLocks/>
          </p:cNvCxnSpPr>
          <p:nvPr/>
        </p:nvCxnSpPr>
        <p:spPr>
          <a:xfrm>
            <a:off x="8453590" y="2436026"/>
            <a:ext cx="3403027" cy="0"/>
          </a:xfrm>
          <a:prstGeom prst="straightConnector1">
            <a:avLst/>
          </a:prstGeom>
          <a:ln w="28575">
            <a:solidFill>
              <a:srgbClr val="A5A5A5"/>
            </a:solidFill>
            <a:prstDash val="dash"/>
            <a:miter/>
          </a:ln>
        </p:spPr>
      </p:cxnSp>
      <p:sp>
        <p:nvSpPr>
          <p:cNvPr id="28" name="Google Shape;149;p21">
            <a:extLst>
              <a:ext uri="{FF2B5EF4-FFF2-40B4-BE49-F238E27FC236}">
                <a16:creationId xmlns:a16="http://schemas.microsoft.com/office/drawing/2014/main" id="{687FAA97-3EAB-117E-1EB3-8E1FE97D091E}"/>
              </a:ext>
            </a:extLst>
          </p:cNvPr>
          <p:cNvSpPr/>
          <p:nvPr/>
        </p:nvSpPr>
        <p:spPr>
          <a:xfrm>
            <a:off x="9444744" y="1887196"/>
            <a:ext cx="1420718" cy="368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ko-KR" altLang="en-US" sz="2400" b="1" strike="noStrike" spc="-1" dirty="0">
                <a:solidFill>
                  <a:schemeClr val="tx1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기대 효과</a:t>
            </a:r>
            <a:endParaRPr lang="en-US" sz="2400" b="0" strike="noStrike" spc="-1" dirty="0">
              <a:solidFill>
                <a:schemeClr val="tx1"/>
              </a:solidFill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  <p:sp>
        <p:nvSpPr>
          <p:cNvPr id="17" name="Google Shape;139;p21">
            <a:extLst>
              <a:ext uri="{FF2B5EF4-FFF2-40B4-BE49-F238E27FC236}">
                <a16:creationId xmlns:a16="http://schemas.microsoft.com/office/drawing/2014/main" id="{9C48FD9E-56D7-BEEB-CDF3-2139C4B86240}"/>
              </a:ext>
            </a:extLst>
          </p:cNvPr>
          <p:cNvSpPr/>
          <p:nvPr/>
        </p:nvSpPr>
        <p:spPr>
          <a:xfrm>
            <a:off x="379712" y="3161322"/>
            <a:ext cx="1509597" cy="718486"/>
          </a:xfrm>
          <a:prstGeom prst="roundRect">
            <a:avLst/>
          </a:prstGeom>
          <a:solidFill>
            <a:srgbClr val="034DBB"/>
          </a:solidFill>
          <a:ln w="12700">
            <a:solidFill>
              <a:srgbClr val="034DBB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15000"/>
              </a:lnSpc>
              <a:tabLst>
                <a:tab pos="0" algn="l"/>
              </a:tabLst>
            </a:pPr>
            <a:r>
              <a:rPr lang="ko-KR" altLang="en-US" sz="1300" b="1" strike="noStrike" spc="-1" dirty="0" err="1">
                <a:solidFill>
                  <a:schemeClr val="bg1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크롤링</a:t>
            </a:r>
            <a:r>
              <a:rPr lang="ko-KR" altLang="en-US" sz="1300" b="1" strike="noStrike" spc="-1" dirty="0">
                <a:solidFill>
                  <a:schemeClr val="bg1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 </a:t>
            </a:r>
            <a:r>
              <a:rPr lang="ko-KR" sz="1300" b="1" strike="noStrike" spc="-1" dirty="0">
                <a:solidFill>
                  <a:schemeClr val="bg1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데이터</a:t>
            </a:r>
            <a:endParaRPr lang="en-US" sz="1300" b="0" strike="noStrike" spc="-1" dirty="0">
              <a:solidFill>
                <a:schemeClr val="bg1"/>
              </a:solidFill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  <p:sp>
        <p:nvSpPr>
          <p:cNvPr id="18" name="Google Shape;142;p21">
            <a:extLst>
              <a:ext uri="{FF2B5EF4-FFF2-40B4-BE49-F238E27FC236}">
                <a16:creationId xmlns:a16="http://schemas.microsoft.com/office/drawing/2014/main" id="{A3E14A09-11FA-418A-170F-E1F45168B465}"/>
              </a:ext>
            </a:extLst>
          </p:cNvPr>
          <p:cNvSpPr/>
          <p:nvPr/>
        </p:nvSpPr>
        <p:spPr>
          <a:xfrm>
            <a:off x="1984311" y="3171388"/>
            <a:ext cx="2176841" cy="6948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ko-KR" altLang="en-US" strike="noStrike" spc="-1" dirty="0">
                <a:solidFill>
                  <a:schemeClr val="tx1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네이버 블로그</a:t>
            </a:r>
            <a:r>
              <a:rPr lang="en-US" altLang="ko-KR" strike="noStrike" spc="-1" dirty="0">
                <a:solidFill>
                  <a:schemeClr val="tx1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,</a:t>
            </a:r>
          </a:p>
          <a:p>
            <a:pPr algn="ctr">
              <a:lnSpc>
                <a:spcPct val="100000"/>
              </a:lnSpc>
            </a:pPr>
            <a:r>
              <a:rPr lang="ko-KR" altLang="en-US" spc="-1" dirty="0">
                <a:solidFill>
                  <a:schemeClr val="tx1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인스타그램</a:t>
            </a:r>
            <a:endParaRPr lang="en-US" strike="noStrike" spc="-1" dirty="0">
              <a:solidFill>
                <a:schemeClr val="tx1"/>
              </a:solidFill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368846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3">
            <a:extLst>
              <a:ext uri="{FF2B5EF4-FFF2-40B4-BE49-F238E27FC236}">
                <a16:creationId xmlns:a16="http://schemas.microsoft.com/office/drawing/2014/main" id="{DF11B2D8-18A9-9608-7630-8420A2CA3E2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0" y="-774700"/>
            <a:ext cx="12192000" cy="8534400"/>
          </a:xfrm>
          <a:prstGeom prst="rect">
            <a:avLst/>
          </a:prstGeom>
        </p:spPr>
      </p:pic>
      <p:sp>
        <p:nvSpPr>
          <p:cNvPr id="182" name="PlaceHolder 1"/>
          <p:cNvSpPr>
            <a:spLocks noGrp="1"/>
          </p:cNvSpPr>
          <p:nvPr>
            <p:ph type="title"/>
          </p:nvPr>
        </p:nvSpPr>
        <p:spPr>
          <a:xfrm>
            <a:off x="479520" y="135000"/>
            <a:ext cx="10514880" cy="4838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indent="0">
              <a:lnSpc>
                <a:spcPct val="90000"/>
              </a:lnSpc>
              <a:buNone/>
              <a:tabLst>
                <a:tab pos="0" algn="l"/>
              </a:tabLst>
            </a:pPr>
            <a:r>
              <a:rPr lang="en-US" sz="3200" b="1" strike="noStrike" spc="-1" dirty="0">
                <a:solidFill>
                  <a:schemeClr val="dk1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2. </a:t>
            </a:r>
            <a:r>
              <a:rPr lang="ko-KR" sz="3200" b="1" strike="noStrike" spc="-1" dirty="0">
                <a:solidFill>
                  <a:schemeClr val="dk1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프로젝트 조직 및 역할</a:t>
            </a:r>
            <a:endParaRPr lang="en-US" sz="3200" b="0" strike="noStrike" spc="-1" dirty="0"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sp>
        <p:nvSpPr>
          <p:cNvPr id="183" name="PlaceHolder 2"/>
          <p:cNvSpPr>
            <a:spLocks noGrp="1"/>
          </p:cNvSpPr>
          <p:nvPr>
            <p:ph/>
          </p:nvPr>
        </p:nvSpPr>
        <p:spPr>
          <a:xfrm>
            <a:off x="489526" y="925239"/>
            <a:ext cx="11212948" cy="4689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indent="0">
              <a:lnSpc>
                <a:spcPct val="90000"/>
              </a:lnSpc>
              <a:buNone/>
              <a:tabLst>
                <a:tab pos="0" algn="l"/>
              </a:tabLst>
            </a:pPr>
            <a:r>
              <a:rPr lang="ko-KR" altLang="en-US" sz="2300" b="1" spc="-1" dirty="0">
                <a:solidFill>
                  <a:schemeClr val="dk1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팀</a:t>
            </a:r>
            <a:r>
              <a:rPr lang="ko-KR" sz="2300" b="1" strike="noStrike" spc="-1" dirty="0">
                <a:solidFill>
                  <a:schemeClr val="dk1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장 박병준을 전체 리더로 본 시스템 구축이 진행되며</a:t>
            </a:r>
            <a:r>
              <a:rPr lang="en-US" sz="2300" b="1" strike="noStrike" spc="-1" dirty="0">
                <a:solidFill>
                  <a:schemeClr val="dk1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, </a:t>
            </a:r>
            <a:r>
              <a:rPr lang="ko-KR" sz="2300" b="1" strike="noStrike" spc="-1" dirty="0">
                <a:solidFill>
                  <a:schemeClr val="dk1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투입 </a:t>
            </a:r>
            <a:r>
              <a:rPr lang="ko-KR" sz="2300" b="1" strike="noStrike" spc="-1" dirty="0" err="1">
                <a:solidFill>
                  <a:schemeClr val="dk1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인력별</a:t>
            </a:r>
            <a:r>
              <a:rPr lang="ko-KR" sz="2300" b="1" strike="noStrike" spc="-1" dirty="0">
                <a:solidFill>
                  <a:schemeClr val="dk1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 역할은 아래와 같</a:t>
            </a:r>
            <a:r>
              <a:rPr lang="ko-KR" altLang="en-US" sz="2300" b="1" strike="noStrike" spc="-1" dirty="0">
                <a:solidFill>
                  <a:schemeClr val="dk1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음</a:t>
            </a:r>
            <a:endParaRPr lang="en-US" sz="2300" b="0" strike="noStrike" spc="-1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  <p:cxnSp>
        <p:nvCxnSpPr>
          <p:cNvPr id="2" name="Google Shape;188;p23">
            <a:extLst>
              <a:ext uri="{FF2B5EF4-FFF2-40B4-BE49-F238E27FC236}">
                <a16:creationId xmlns:a16="http://schemas.microsoft.com/office/drawing/2014/main" id="{15BFAEB3-D720-C7D7-B9B2-0D9EC1FF2DE2}"/>
              </a:ext>
            </a:extLst>
          </p:cNvPr>
          <p:cNvCxnSpPr>
            <a:cxnSpLocks/>
          </p:cNvCxnSpPr>
          <p:nvPr/>
        </p:nvCxnSpPr>
        <p:spPr>
          <a:xfrm>
            <a:off x="1372552" y="2832475"/>
            <a:ext cx="9301839" cy="0"/>
          </a:xfrm>
          <a:prstGeom prst="straightConnector1">
            <a:avLst/>
          </a:prstGeom>
          <a:ln w="28575">
            <a:solidFill>
              <a:srgbClr val="A5A5A5"/>
            </a:solidFill>
            <a:prstDash val="dash"/>
            <a:miter/>
          </a:ln>
        </p:spPr>
      </p:cxnSp>
      <p:sp>
        <p:nvSpPr>
          <p:cNvPr id="3" name="Google Shape;189;p23">
            <a:extLst>
              <a:ext uri="{FF2B5EF4-FFF2-40B4-BE49-F238E27FC236}">
                <a16:creationId xmlns:a16="http://schemas.microsoft.com/office/drawing/2014/main" id="{11DFD65D-4FCE-1D63-854E-659CCDB094E0}"/>
              </a:ext>
            </a:extLst>
          </p:cNvPr>
          <p:cNvSpPr/>
          <p:nvPr/>
        </p:nvSpPr>
        <p:spPr>
          <a:xfrm>
            <a:off x="4359834" y="2051696"/>
            <a:ext cx="3467981" cy="398962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ko-KR" sz="2800" b="1" strike="noStrike" spc="-1" dirty="0">
                <a:solidFill>
                  <a:schemeClr val="dk1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프로젝트 조직도</a:t>
            </a:r>
            <a:endParaRPr lang="en-US" sz="2800" b="0" strike="noStrike" spc="-1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F9D2F423-8249-208C-7FA1-462260741965}"/>
              </a:ext>
            </a:extLst>
          </p:cNvPr>
          <p:cNvGrpSpPr/>
          <p:nvPr/>
        </p:nvGrpSpPr>
        <p:grpSpPr>
          <a:xfrm>
            <a:off x="1404850" y="4062292"/>
            <a:ext cx="9382299" cy="1610374"/>
            <a:chOff x="994941" y="3926647"/>
            <a:chExt cx="9382299" cy="1610374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22F6D91E-3DF3-2FF4-7342-BEB96D9EB012}"/>
                </a:ext>
              </a:extLst>
            </p:cNvPr>
            <p:cNvGrpSpPr/>
            <p:nvPr/>
          </p:nvGrpSpPr>
          <p:grpSpPr>
            <a:xfrm>
              <a:off x="5772513" y="3933215"/>
              <a:ext cx="2231280" cy="1593777"/>
              <a:chOff x="4304701" y="4708269"/>
              <a:chExt cx="2231280" cy="1593777"/>
            </a:xfrm>
          </p:grpSpPr>
          <p:sp>
            <p:nvSpPr>
              <p:cNvPr id="22" name="Google Shape;206;p23">
                <a:extLst>
                  <a:ext uri="{FF2B5EF4-FFF2-40B4-BE49-F238E27FC236}">
                    <a16:creationId xmlns:a16="http://schemas.microsoft.com/office/drawing/2014/main" id="{4126D8A1-621D-D3E4-A34D-24DA40F7C0D2}"/>
                  </a:ext>
                </a:extLst>
              </p:cNvPr>
              <p:cNvSpPr/>
              <p:nvPr/>
            </p:nvSpPr>
            <p:spPr>
              <a:xfrm>
                <a:off x="4304701" y="5225709"/>
                <a:ext cx="2229840" cy="1076337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miter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ctr">
                <a:noAutofit/>
              </a:bodyPr>
              <a:lstStyle/>
              <a:p>
                <a:pPr marL="285750" indent="-285750">
                  <a:lnSpc>
                    <a:spcPct val="150000"/>
                  </a:lnSpc>
                  <a:buFontTx/>
                  <a:buChar char="-"/>
                  <a:tabLst>
                    <a:tab pos="0" algn="l"/>
                  </a:tabLst>
                </a:pPr>
                <a:r>
                  <a:rPr lang="ko-KR" altLang="en-US" sz="1300" b="0" strike="noStrike" spc="-1" dirty="0">
                    <a:solidFill>
                      <a:srgbClr val="000000"/>
                    </a:solidFill>
                    <a:latin typeface="이사만루체 Light" panose="00000300000000000000" pitchFamily="2" charset="-127"/>
                    <a:ea typeface="이사만루체 Light" panose="00000300000000000000" pitchFamily="2" charset="-127"/>
                  </a:rPr>
                  <a:t>워크 스페이스 관리</a:t>
                </a:r>
                <a:endParaRPr lang="en-US" altLang="ko-KR" sz="1300" b="0" strike="noStrike" spc="-1" dirty="0">
                  <a:solidFill>
                    <a:srgbClr val="000000"/>
                  </a:solidFill>
                  <a:latin typeface="이사만루체 Light" panose="00000300000000000000" pitchFamily="2" charset="-127"/>
                  <a:ea typeface="이사만루체 Light" panose="00000300000000000000" pitchFamily="2" charset="-127"/>
                </a:endParaRPr>
              </a:p>
              <a:p>
                <a:pPr marL="285750" indent="-285750">
                  <a:lnSpc>
                    <a:spcPct val="150000"/>
                  </a:lnSpc>
                  <a:buFontTx/>
                  <a:buChar char="-"/>
                  <a:tabLst>
                    <a:tab pos="0" algn="l"/>
                  </a:tabLst>
                </a:pPr>
                <a:r>
                  <a:rPr lang="ko-KR" altLang="en-US" sz="1300" spc="-1" dirty="0">
                    <a:latin typeface="이사만루체 Light" panose="00000300000000000000" pitchFamily="2" charset="-127"/>
                    <a:ea typeface="이사만루체 Light" panose="00000300000000000000" pitchFamily="2" charset="-127"/>
                  </a:rPr>
                  <a:t>데이터 필터링</a:t>
                </a:r>
                <a:endParaRPr lang="en-US" altLang="ko-KR" sz="1300" spc="-1" dirty="0">
                  <a:latin typeface="이사만루체 Light" panose="00000300000000000000" pitchFamily="2" charset="-127"/>
                  <a:ea typeface="이사만루체 Light" panose="00000300000000000000" pitchFamily="2" charset="-127"/>
                </a:endParaRPr>
              </a:p>
              <a:p>
                <a:pPr marL="285750" indent="-285750">
                  <a:lnSpc>
                    <a:spcPct val="150000"/>
                  </a:lnSpc>
                  <a:buFontTx/>
                  <a:buChar char="-"/>
                  <a:tabLst>
                    <a:tab pos="0" algn="l"/>
                  </a:tabLst>
                </a:pPr>
                <a:r>
                  <a:rPr lang="ko-KR" altLang="en-US" b="0" strike="noStrike" spc="-1" dirty="0">
                    <a:solidFill>
                      <a:srgbClr val="000000"/>
                    </a:solidFill>
                    <a:latin typeface="이사만루체 Light" panose="00000300000000000000" pitchFamily="2" charset="-127"/>
                    <a:ea typeface="이사만루체 Light" panose="00000300000000000000" pitchFamily="2" charset="-127"/>
                  </a:rPr>
                  <a:t>텍스트 분류 모델 </a:t>
                </a:r>
                <a:r>
                  <a:rPr lang="ko-KR" altLang="en-US" spc="-1" dirty="0">
                    <a:latin typeface="이사만루체 Light" panose="00000300000000000000" pitchFamily="2" charset="-127"/>
                    <a:ea typeface="이사만루체 Light" panose="00000300000000000000" pitchFamily="2" charset="-127"/>
                  </a:rPr>
                  <a:t>개발</a:t>
                </a:r>
                <a:endParaRPr lang="en-US" b="0" strike="noStrike" spc="-1" dirty="0">
                  <a:latin typeface="이사만루체 Light" panose="00000300000000000000" pitchFamily="2" charset="-127"/>
                  <a:ea typeface="이사만루체 Light" panose="00000300000000000000" pitchFamily="2" charset="-127"/>
                </a:endParaRPr>
              </a:p>
            </p:txBody>
          </p:sp>
          <p:sp>
            <p:nvSpPr>
              <p:cNvPr id="23" name="Google Shape;197;p23">
                <a:extLst>
                  <a:ext uri="{FF2B5EF4-FFF2-40B4-BE49-F238E27FC236}">
                    <a16:creationId xmlns:a16="http://schemas.microsoft.com/office/drawing/2014/main" id="{11D6F4C2-BFF2-9BF7-2AFB-D4E4F6803C14}"/>
                  </a:ext>
                </a:extLst>
              </p:cNvPr>
              <p:cNvSpPr/>
              <p:nvPr/>
            </p:nvSpPr>
            <p:spPr>
              <a:xfrm>
                <a:off x="4304701" y="4708269"/>
                <a:ext cx="2231280" cy="521799"/>
              </a:xfrm>
              <a:prstGeom prst="rect">
                <a:avLst/>
              </a:prstGeom>
              <a:solidFill>
                <a:srgbClr val="034DBB"/>
              </a:solidFill>
              <a:ln w="19050">
                <a:solidFill>
                  <a:srgbClr val="034DBB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ctr">
                <a:noAutofit/>
              </a:bodyPr>
              <a:lstStyle/>
              <a:p>
                <a:pPr algn="ctr">
                  <a:lnSpc>
                    <a:spcPct val="100000"/>
                  </a:lnSpc>
                  <a:tabLst>
                    <a:tab pos="0" algn="l"/>
                  </a:tabLst>
                </a:pPr>
                <a:r>
                  <a:rPr lang="ko-KR" sz="1600" b="1" strike="noStrike" spc="-1" dirty="0">
                    <a:solidFill>
                      <a:schemeClr val="bg1"/>
                    </a:solidFill>
                    <a:latin typeface="이사만루체 Light" panose="00000300000000000000" pitchFamily="2" charset="-127"/>
                    <a:ea typeface="이사만루체 Light" panose="00000300000000000000" pitchFamily="2" charset="-127"/>
                  </a:rPr>
                  <a:t>신민수</a:t>
                </a:r>
                <a:endParaRPr lang="en-US" sz="1100" b="0" strike="noStrike" spc="-1" dirty="0">
                  <a:solidFill>
                    <a:schemeClr val="bg1"/>
                  </a:solidFill>
                  <a:latin typeface="이사만루체 Light" panose="00000300000000000000" pitchFamily="2" charset="-127"/>
                  <a:ea typeface="이사만루체 Light" panose="00000300000000000000" pitchFamily="2" charset="-127"/>
                </a:endParaRPr>
              </a:p>
            </p:txBody>
          </p:sp>
        </p:grp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83F17706-C2AD-659C-4A4F-3D15688C4087}"/>
                </a:ext>
              </a:extLst>
            </p:cNvPr>
            <p:cNvGrpSpPr/>
            <p:nvPr/>
          </p:nvGrpSpPr>
          <p:grpSpPr>
            <a:xfrm>
              <a:off x="3382283" y="3926647"/>
              <a:ext cx="2231280" cy="1610374"/>
              <a:chOff x="6649021" y="4708269"/>
              <a:chExt cx="2231280" cy="1610374"/>
            </a:xfrm>
          </p:grpSpPr>
          <p:sp>
            <p:nvSpPr>
              <p:cNvPr id="20" name="Google Shape;209;p23">
                <a:extLst>
                  <a:ext uri="{FF2B5EF4-FFF2-40B4-BE49-F238E27FC236}">
                    <a16:creationId xmlns:a16="http://schemas.microsoft.com/office/drawing/2014/main" id="{28DE7DA4-DBA6-5217-E75C-F4FD928A5807}"/>
                  </a:ext>
                </a:extLst>
              </p:cNvPr>
              <p:cNvSpPr/>
              <p:nvPr/>
            </p:nvSpPr>
            <p:spPr>
              <a:xfrm>
                <a:off x="6649021" y="4708269"/>
                <a:ext cx="2231280" cy="537699"/>
              </a:xfrm>
              <a:prstGeom prst="rect">
                <a:avLst/>
              </a:prstGeom>
              <a:solidFill>
                <a:srgbClr val="034DBB"/>
              </a:solidFill>
              <a:ln w="19050">
                <a:solidFill>
                  <a:srgbClr val="034DBB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ctr">
                <a:noAutofit/>
              </a:bodyPr>
              <a:lstStyle/>
              <a:p>
                <a:pPr algn="ctr">
                  <a:lnSpc>
                    <a:spcPct val="100000"/>
                  </a:lnSpc>
                  <a:tabLst>
                    <a:tab pos="0" algn="l"/>
                  </a:tabLst>
                </a:pPr>
                <a:r>
                  <a:rPr lang="ko-KR" sz="1600" b="1" strike="noStrike" spc="-1" dirty="0">
                    <a:solidFill>
                      <a:schemeClr val="bg1"/>
                    </a:solidFill>
                    <a:latin typeface="이사만루체 Light" panose="00000300000000000000" pitchFamily="2" charset="-127"/>
                    <a:ea typeface="이사만루체 Light" panose="00000300000000000000" pitchFamily="2" charset="-127"/>
                  </a:rPr>
                  <a:t>이재상</a:t>
                </a:r>
                <a:endParaRPr lang="en-US" sz="1050" b="0" strike="noStrike" spc="-1" dirty="0">
                  <a:solidFill>
                    <a:schemeClr val="bg1"/>
                  </a:solidFill>
                  <a:latin typeface="이사만루체 Light" panose="00000300000000000000" pitchFamily="2" charset="-127"/>
                  <a:ea typeface="이사만루체 Light" panose="00000300000000000000" pitchFamily="2" charset="-127"/>
                </a:endParaRPr>
              </a:p>
            </p:txBody>
          </p:sp>
          <p:sp>
            <p:nvSpPr>
              <p:cNvPr id="21" name="Google Shape;206;p23">
                <a:extLst>
                  <a:ext uri="{FF2B5EF4-FFF2-40B4-BE49-F238E27FC236}">
                    <a16:creationId xmlns:a16="http://schemas.microsoft.com/office/drawing/2014/main" id="{5020079F-325B-F03B-5482-282D5B5D03D6}"/>
                  </a:ext>
                </a:extLst>
              </p:cNvPr>
              <p:cNvSpPr/>
              <p:nvPr/>
            </p:nvSpPr>
            <p:spPr>
              <a:xfrm>
                <a:off x="6649696" y="5242306"/>
                <a:ext cx="2229840" cy="1076337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miter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ctr">
                <a:noAutofit/>
              </a:bodyPr>
              <a:lstStyle/>
              <a:p>
                <a:pPr marL="285750" indent="-285750">
                  <a:lnSpc>
                    <a:spcPct val="150000"/>
                  </a:lnSpc>
                  <a:buFontTx/>
                  <a:buChar char="-"/>
                  <a:tabLst>
                    <a:tab pos="0" algn="l"/>
                  </a:tabLst>
                </a:pPr>
                <a:r>
                  <a:rPr lang="ko-KR" altLang="en-US" spc="-1" dirty="0">
                    <a:latin typeface="이사만루체 Light" panose="00000300000000000000" pitchFamily="2" charset="-127"/>
                    <a:ea typeface="이사만루체 Light" panose="00000300000000000000" pitchFamily="2" charset="-127"/>
                  </a:rPr>
                  <a:t>프로젝트 계획서 제작</a:t>
                </a:r>
                <a:endParaRPr lang="en-US" altLang="ko-KR" spc="-1" dirty="0">
                  <a:latin typeface="이사만루체 Light" panose="00000300000000000000" pitchFamily="2" charset="-127"/>
                  <a:ea typeface="이사만루체 Light" panose="00000300000000000000" pitchFamily="2" charset="-127"/>
                </a:endParaRPr>
              </a:p>
              <a:p>
                <a:pPr marL="285750" indent="-285750">
                  <a:lnSpc>
                    <a:spcPct val="150000"/>
                  </a:lnSpc>
                  <a:buFontTx/>
                  <a:buChar char="-"/>
                  <a:tabLst>
                    <a:tab pos="0" algn="l"/>
                  </a:tabLst>
                </a:pPr>
                <a:r>
                  <a:rPr lang="ko-KR" altLang="en-US" b="0" strike="noStrike" spc="-1" dirty="0">
                    <a:latin typeface="이사만루체 Light" panose="00000300000000000000" pitchFamily="2" charset="-127"/>
                    <a:ea typeface="이사만루체 Light" panose="00000300000000000000" pitchFamily="2" charset="-127"/>
                  </a:rPr>
                  <a:t>데이터 수집</a:t>
                </a:r>
                <a:endParaRPr lang="en-US" altLang="ko-KR" spc="-1" dirty="0">
                  <a:latin typeface="이사만루체 Light" panose="00000300000000000000" pitchFamily="2" charset="-127"/>
                  <a:ea typeface="이사만루체 Light" panose="00000300000000000000" pitchFamily="2" charset="-127"/>
                </a:endParaRPr>
              </a:p>
              <a:p>
                <a:pPr marL="285750" indent="-285750">
                  <a:lnSpc>
                    <a:spcPct val="150000"/>
                  </a:lnSpc>
                  <a:buFontTx/>
                  <a:buChar char="-"/>
                  <a:tabLst>
                    <a:tab pos="0" algn="l"/>
                  </a:tabLst>
                </a:pPr>
                <a:r>
                  <a:rPr lang="ko-KR" altLang="en-US" b="0" strike="noStrike" spc="-1" dirty="0">
                    <a:solidFill>
                      <a:srgbClr val="000000"/>
                    </a:solidFill>
                    <a:latin typeface="이사만루체 Light" panose="00000300000000000000" pitchFamily="2" charset="-127"/>
                    <a:ea typeface="이사만루체 Light" panose="00000300000000000000" pitchFamily="2" charset="-127"/>
                  </a:rPr>
                  <a:t>이미지 분류 모델 </a:t>
                </a:r>
                <a:r>
                  <a:rPr lang="ko-KR" altLang="en-US" spc="-1" dirty="0">
                    <a:latin typeface="이사만루체 Light" panose="00000300000000000000" pitchFamily="2" charset="-127"/>
                    <a:ea typeface="이사만루체 Light" panose="00000300000000000000" pitchFamily="2" charset="-127"/>
                  </a:rPr>
                  <a:t>개발</a:t>
                </a:r>
                <a:endParaRPr lang="en-US" b="0" strike="noStrike" spc="-1" dirty="0">
                  <a:latin typeface="이사만루체 Light" panose="00000300000000000000" pitchFamily="2" charset="-127"/>
                  <a:ea typeface="이사만루체 Light" panose="00000300000000000000" pitchFamily="2" charset="-127"/>
                </a:endParaRPr>
              </a:p>
            </p:txBody>
          </p:sp>
        </p:grp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A6379CFA-4682-5300-2CB7-A650A5310FC6}"/>
                </a:ext>
              </a:extLst>
            </p:cNvPr>
            <p:cNvGrpSpPr/>
            <p:nvPr/>
          </p:nvGrpSpPr>
          <p:grpSpPr>
            <a:xfrm>
              <a:off x="8145960" y="3941006"/>
              <a:ext cx="2231280" cy="1584109"/>
              <a:chOff x="1903141" y="4713349"/>
              <a:chExt cx="2231280" cy="1584109"/>
            </a:xfrm>
          </p:grpSpPr>
          <p:sp>
            <p:nvSpPr>
              <p:cNvPr id="18" name="Google Shape;204;p23">
                <a:extLst>
                  <a:ext uri="{FF2B5EF4-FFF2-40B4-BE49-F238E27FC236}">
                    <a16:creationId xmlns:a16="http://schemas.microsoft.com/office/drawing/2014/main" id="{0D2F77DE-3429-192A-BF49-BD495F427CCE}"/>
                  </a:ext>
                </a:extLst>
              </p:cNvPr>
              <p:cNvSpPr/>
              <p:nvPr/>
            </p:nvSpPr>
            <p:spPr>
              <a:xfrm>
                <a:off x="1903141" y="4713349"/>
                <a:ext cx="2231280" cy="507771"/>
              </a:xfrm>
              <a:prstGeom prst="rect">
                <a:avLst/>
              </a:prstGeom>
              <a:solidFill>
                <a:srgbClr val="034DBB"/>
              </a:solidFill>
              <a:ln w="19050">
                <a:solidFill>
                  <a:srgbClr val="034DBB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ctr">
                <a:noAutofit/>
              </a:bodyPr>
              <a:lstStyle/>
              <a:p>
                <a:pPr algn="ctr">
                  <a:lnSpc>
                    <a:spcPct val="100000"/>
                  </a:lnSpc>
                  <a:tabLst>
                    <a:tab pos="0" algn="l"/>
                  </a:tabLst>
                </a:pPr>
                <a:r>
                  <a:rPr lang="en-US" sz="1100" b="1" strike="noStrike" spc="-1" dirty="0">
                    <a:solidFill>
                      <a:schemeClr val="bg1"/>
                    </a:solidFill>
                    <a:latin typeface="이사만루체 Light" panose="00000300000000000000" pitchFamily="2" charset="-127"/>
                    <a:ea typeface="이사만루체 Light" panose="00000300000000000000" pitchFamily="2" charset="-127"/>
                  </a:rPr>
                  <a:t> </a:t>
                </a:r>
                <a:r>
                  <a:rPr lang="ko-KR" sz="1600" b="1" strike="noStrike" spc="-1" dirty="0" err="1">
                    <a:solidFill>
                      <a:schemeClr val="bg1"/>
                    </a:solidFill>
                    <a:latin typeface="이사만루체 Light" panose="00000300000000000000" pitchFamily="2" charset="-127"/>
                    <a:ea typeface="이사만루체 Light" panose="00000300000000000000" pitchFamily="2" charset="-127"/>
                  </a:rPr>
                  <a:t>허채범</a:t>
                </a:r>
                <a:endParaRPr lang="en-US" sz="1100" b="0" strike="noStrike" spc="-1" dirty="0">
                  <a:solidFill>
                    <a:schemeClr val="bg1"/>
                  </a:solidFill>
                  <a:latin typeface="이사만루체 Light" panose="00000300000000000000" pitchFamily="2" charset="-127"/>
                  <a:ea typeface="이사만루체 Light" panose="00000300000000000000" pitchFamily="2" charset="-127"/>
                </a:endParaRPr>
              </a:p>
            </p:txBody>
          </p:sp>
          <p:sp>
            <p:nvSpPr>
              <p:cNvPr id="19" name="Google Shape;206;p23">
                <a:extLst>
                  <a:ext uri="{FF2B5EF4-FFF2-40B4-BE49-F238E27FC236}">
                    <a16:creationId xmlns:a16="http://schemas.microsoft.com/office/drawing/2014/main" id="{A72B358A-BC56-57D1-E5A8-00305384ED9D}"/>
                  </a:ext>
                </a:extLst>
              </p:cNvPr>
              <p:cNvSpPr/>
              <p:nvPr/>
            </p:nvSpPr>
            <p:spPr>
              <a:xfrm>
                <a:off x="1908699" y="5221121"/>
                <a:ext cx="2224086" cy="1076337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miter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ctr">
                <a:noAutofit/>
              </a:bodyPr>
              <a:lstStyle/>
              <a:p>
                <a:pPr marL="285750" indent="-285750">
                  <a:lnSpc>
                    <a:spcPct val="150000"/>
                  </a:lnSpc>
                  <a:buFontTx/>
                  <a:buChar char="-"/>
                  <a:tabLst>
                    <a:tab pos="0" algn="l"/>
                  </a:tabLst>
                </a:pPr>
                <a:r>
                  <a:rPr lang="ko-KR" altLang="en-US" b="0" strike="noStrike" spc="-1" dirty="0">
                    <a:solidFill>
                      <a:srgbClr val="000000"/>
                    </a:solidFill>
                    <a:latin typeface="이사만루체 Light" panose="00000300000000000000" pitchFamily="2" charset="-127"/>
                    <a:ea typeface="이사만루체 Light" panose="00000300000000000000" pitchFamily="2" charset="-127"/>
                  </a:rPr>
                  <a:t>당일 회의록 작성</a:t>
                </a:r>
                <a:endParaRPr lang="en-US" altLang="ko-KR" b="0" strike="noStrike" spc="-1" dirty="0">
                  <a:solidFill>
                    <a:srgbClr val="000000"/>
                  </a:solidFill>
                  <a:latin typeface="이사만루체 Light" panose="00000300000000000000" pitchFamily="2" charset="-127"/>
                  <a:ea typeface="이사만루체 Light" panose="00000300000000000000" pitchFamily="2" charset="-127"/>
                </a:endParaRPr>
              </a:p>
              <a:p>
                <a:pPr marL="285750" indent="-285750">
                  <a:lnSpc>
                    <a:spcPct val="150000"/>
                  </a:lnSpc>
                  <a:buFontTx/>
                  <a:buChar char="-"/>
                  <a:tabLst>
                    <a:tab pos="0" algn="l"/>
                  </a:tabLst>
                </a:pPr>
                <a:r>
                  <a:rPr lang="ko-KR" altLang="en-US" spc="-1" dirty="0">
                    <a:latin typeface="이사만루체 Light" panose="00000300000000000000" pitchFamily="2" charset="-127"/>
                    <a:ea typeface="이사만루체 Light" panose="00000300000000000000" pitchFamily="2" charset="-127"/>
                  </a:rPr>
                  <a:t>트렌드 분석</a:t>
                </a:r>
                <a:endParaRPr lang="en-US" altLang="ko-KR" b="0" strike="noStrike" spc="-1" dirty="0">
                  <a:solidFill>
                    <a:srgbClr val="000000"/>
                  </a:solidFill>
                  <a:latin typeface="이사만루체 Light" panose="00000300000000000000" pitchFamily="2" charset="-127"/>
                  <a:ea typeface="이사만루체 Light" panose="00000300000000000000" pitchFamily="2" charset="-127"/>
                </a:endParaRPr>
              </a:p>
              <a:p>
                <a:pPr marL="285750" indent="-285750">
                  <a:lnSpc>
                    <a:spcPct val="150000"/>
                  </a:lnSpc>
                  <a:buFontTx/>
                  <a:buChar char="-"/>
                  <a:tabLst>
                    <a:tab pos="0" algn="l"/>
                  </a:tabLst>
                </a:pPr>
                <a:r>
                  <a:rPr lang="ko-KR" altLang="en-US" b="0" strike="noStrike" spc="-1" dirty="0">
                    <a:solidFill>
                      <a:srgbClr val="000000"/>
                    </a:solidFill>
                    <a:latin typeface="이사만루체 Light" panose="00000300000000000000" pitchFamily="2" charset="-127"/>
                    <a:ea typeface="이사만루체 Light" panose="00000300000000000000" pitchFamily="2" charset="-127"/>
                  </a:rPr>
                  <a:t>텍스트 분류 모델 </a:t>
                </a:r>
                <a:r>
                  <a:rPr lang="ko-KR" altLang="en-US" spc="-1" dirty="0">
                    <a:latin typeface="이사만루체 Light" panose="00000300000000000000" pitchFamily="2" charset="-127"/>
                    <a:ea typeface="이사만루체 Light" panose="00000300000000000000" pitchFamily="2" charset="-127"/>
                  </a:rPr>
                  <a:t>개발</a:t>
                </a:r>
                <a:endParaRPr lang="en-US" b="0" strike="noStrike" spc="-1" dirty="0">
                  <a:latin typeface="이사만루체 Light" panose="00000300000000000000" pitchFamily="2" charset="-127"/>
                  <a:ea typeface="이사만루체 Light" panose="00000300000000000000" pitchFamily="2" charset="-127"/>
                </a:endParaRPr>
              </a:p>
            </p:txBody>
          </p:sp>
        </p:grp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B8FDBBD0-8320-DCD8-CFE9-AF7DBF193603}"/>
                </a:ext>
              </a:extLst>
            </p:cNvPr>
            <p:cNvGrpSpPr/>
            <p:nvPr/>
          </p:nvGrpSpPr>
          <p:grpSpPr>
            <a:xfrm>
              <a:off x="994941" y="3935979"/>
              <a:ext cx="2231477" cy="1587521"/>
              <a:chOff x="1498590" y="3045223"/>
              <a:chExt cx="2231477" cy="1587521"/>
            </a:xfrm>
          </p:grpSpPr>
          <p:sp>
            <p:nvSpPr>
              <p:cNvPr id="16" name="Google Shape;194;p23">
                <a:extLst>
                  <a:ext uri="{FF2B5EF4-FFF2-40B4-BE49-F238E27FC236}">
                    <a16:creationId xmlns:a16="http://schemas.microsoft.com/office/drawing/2014/main" id="{767DEDA3-24E4-103C-615A-DE8F216B86DF}"/>
                  </a:ext>
                </a:extLst>
              </p:cNvPr>
              <p:cNvSpPr/>
              <p:nvPr/>
            </p:nvSpPr>
            <p:spPr>
              <a:xfrm>
                <a:off x="1500227" y="3556407"/>
                <a:ext cx="2229840" cy="1076337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miter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ctr">
                <a:noAutofit/>
              </a:bodyPr>
              <a:lstStyle/>
              <a:p>
                <a:pPr marL="285750" indent="-285750">
                  <a:lnSpc>
                    <a:spcPct val="150000"/>
                  </a:lnSpc>
                  <a:buFontTx/>
                  <a:buChar char="-"/>
                  <a:tabLst>
                    <a:tab pos="0" algn="l"/>
                  </a:tabLst>
                </a:pPr>
                <a:r>
                  <a:rPr lang="ko-KR" altLang="en-US" b="0" strike="noStrike" spc="-1" dirty="0">
                    <a:solidFill>
                      <a:srgbClr val="000000"/>
                    </a:solidFill>
                    <a:latin typeface="이사만루체 Light" panose="00000300000000000000" pitchFamily="2" charset="-127"/>
                    <a:ea typeface="이사만루체 Light" panose="00000300000000000000" pitchFamily="2" charset="-127"/>
                  </a:rPr>
                  <a:t>전반적 문서화 작업</a:t>
                </a:r>
                <a:endParaRPr lang="en-US" altLang="ko-KR" b="0" strike="noStrike" spc="-1" dirty="0">
                  <a:solidFill>
                    <a:srgbClr val="000000"/>
                  </a:solidFill>
                  <a:latin typeface="이사만루체 Light" panose="00000300000000000000" pitchFamily="2" charset="-127"/>
                  <a:ea typeface="이사만루체 Light" panose="00000300000000000000" pitchFamily="2" charset="-127"/>
                </a:endParaRPr>
              </a:p>
              <a:p>
                <a:pPr marL="285750" indent="-285750">
                  <a:lnSpc>
                    <a:spcPct val="150000"/>
                  </a:lnSpc>
                  <a:buFontTx/>
                  <a:buChar char="-"/>
                  <a:tabLst>
                    <a:tab pos="0" algn="l"/>
                  </a:tabLst>
                </a:pPr>
                <a:r>
                  <a:rPr lang="ko-KR" altLang="en-US" spc="-1" dirty="0">
                    <a:latin typeface="이사만루체 Light" panose="00000300000000000000" pitchFamily="2" charset="-127"/>
                    <a:ea typeface="이사만루체 Light" panose="00000300000000000000" pitchFamily="2" charset="-127"/>
                  </a:rPr>
                  <a:t>데이터 저장 및 관리</a:t>
                </a:r>
                <a:endParaRPr lang="en-US" altLang="ko-KR" spc="-1" dirty="0">
                  <a:latin typeface="이사만루체 Light" panose="00000300000000000000" pitchFamily="2" charset="-127"/>
                  <a:ea typeface="이사만루체 Light" panose="00000300000000000000" pitchFamily="2" charset="-127"/>
                </a:endParaRPr>
              </a:p>
              <a:p>
                <a:pPr marL="285750" indent="-285750">
                  <a:lnSpc>
                    <a:spcPct val="150000"/>
                  </a:lnSpc>
                  <a:buFontTx/>
                  <a:buChar char="-"/>
                  <a:tabLst>
                    <a:tab pos="0" algn="l"/>
                  </a:tabLst>
                </a:pPr>
                <a:r>
                  <a:rPr lang="ko-KR" altLang="en-US" b="0" strike="noStrike" spc="-1" dirty="0">
                    <a:latin typeface="이사만루체 Light" panose="00000300000000000000" pitchFamily="2" charset="-127"/>
                    <a:ea typeface="이사만루체 Light" panose="00000300000000000000" pitchFamily="2" charset="-127"/>
                  </a:rPr>
                  <a:t>이미지 분류 모델 </a:t>
                </a:r>
                <a:r>
                  <a:rPr lang="ko-KR" altLang="en-US" spc="-1" dirty="0">
                    <a:latin typeface="이사만루체 Light" panose="00000300000000000000" pitchFamily="2" charset="-127"/>
                    <a:ea typeface="이사만루체 Light" panose="00000300000000000000" pitchFamily="2" charset="-127"/>
                  </a:rPr>
                  <a:t>개발</a:t>
                </a:r>
                <a:endParaRPr lang="en-US" b="0" strike="noStrike" spc="-1" dirty="0">
                  <a:solidFill>
                    <a:srgbClr val="000000"/>
                  </a:solidFill>
                  <a:latin typeface="이사만루체 Light" panose="00000300000000000000" pitchFamily="2" charset="-127"/>
                  <a:ea typeface="이사만루체 Light" panose="00000300000000000000" pitchFamily="2" charset="-127"/>
                </a:endParaRPr>
              </a:p>
            </p:txBody>
          </p:sp>
          <p:sp>
            <p:nvSpPr>
              <p:cNvPr id="17" name="Google Shape;197;p23">
                <a:extLst>
                  <a:ext uri="{FF2B5EF4-FFF2-40B4-BE49-F238E27FC236}">
                    <a16:creationId xmlns:a16="http://schemas.microsoft.com/office/drawing/2014/main" id="{7A638F3C-025B-61E3-343E-BE8D4136B4AF}"/>
                  </a:ext>
                </a:extLst>
              </p:cNvPr>
              <p:cNvSpPr/>
              <p:nvPr/>
            </p:nvSpPr>
            <p:spPr>
              <a:xfrm>
                <a:off x="1498590" y="3045223"/>
                <a:ext cx="2229840" cy="496800"/>
              </a:xfrm>
              <a:prstGeom prst="rect">
                <a:avLst/>
              </a:prstGeom>
              <a:solidFill>
                <a:srgbClr val="FF0000"/>
              </a:solidFill>
              <a:ln w="19050">
                <a:solidFill>
                  <a:srgbClr val="FF000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ctr">
                <a:noAutofit/>
              </a:bodyPr>
              <a:lstStyle/>
              <a:p>
                <a:pPr algn="ctr">
                  <a:lnSpc>
                    <a:spcPct val="100000"/>
                  </a:lnSpc>
                  <a:tabLst>
                    <a:tab pos="0" algn="l"/>
                  </a:tabLst>
                </a:pPr>
                <a:r>
                  <a:rPr lang="ko-KR" altLang="en-US" sz="1600" b="1" spc="-1" dirty="0">
                    <a:solidFill>
                      <a:schemeClr val="bg1"/>
                    </a:solidFill>
                    <a:latin typeface="이사만루체 Light" panose="00000300000000000000" pitchFamily="2" charset="-127"/>
                    <a:ea typeface="이사만루체 Light" panose="00000300000000000000" pitchFamily="2" charset="-127"/>
                  </a:rPr>
                  <a:t>박병준</a:t>
                </a:r>
                <a:endParaRPr lang="en-US" sz="1600" b="0" strike="noStrike" spc="-1" dirty="0">
                  <a:solidFill>
                    <a:schemeClr val="bg1"/>
                  </a:solidFill>
                  <a:latin typeface="이사만루체 Light" panose="00000300000000000000" pitchFamily="2" charset="-127"/>
                  <a:ea typeface="이사만루체 Light" panose="00000300000000000000" pitchFamily="2" charset="-127"/>
                </a:endParaRPr>
              </a:p>
            </p:txBody>
          </p:sp>
        </p:grp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9053A8FC-91AE-42FD-DCBA-860D5CBAFAC5}"/>
              </a:ext>
            </a:extLst>
          </p:cNvPr>
          <p:cNvGrpSpPr/>
          <p:nvPr/>
        </p:nvGrpSpPr>
        <p:grpSpPr>
          <a:xfrm>
            <a:off x="2519770" y="3382698"/>
            <a:ext cx="7148110" cy="679595"/>
            <a:chOff x="2160730" y="3536302"/>
            <a:chExt cx="7148110" cy="679595"/>
          </a:xfrm>
        </p:grpSpPr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4ACF6233-AB74-462D-B3D6-6CDB8D67B8BB}"/>
                </a:ext>
              </a:extLst>
            </p:cNvPr>
            <p:cNvCxnSpPr/>
            <p:nvPr/>
          </p:nvCxnSpPr>
          <p:spPr>
            <a:xfrm>
              <a:off x="2160730" y="3536302"/>
              <a:ext cx="7148110" cy="0"/>
            </a:xfrm>
            <a:prstGeom prst="line">
              <a:avLst/>
            </a:prstGeom>
            <a:ln/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73C756D5-8073-7321-85CA-AF50DA2F8F3F}"/>
                </a:ext>
              </a:extLst>
            </p:cNvPr>
            <p:cNvCxnSpPr>
              <a:endCxn id="17" idx="0"/>
            </p:cNvCxnSpPr>
            <p:nvPr/>
          </p:nvCxnSpPr>
          <p:spPr>
            <a:xfrm>
              <a:off x="2160730" y="3536302"/>
              <a:ext cx="0" cy="679595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50B26C5B-DE9C-D651-3259-A47F9AB508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98648" y="3536302"/>
              <a:ext cx="10192" cy="670262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1E4B8127-7CC1-142E-9223-3176666EE579}"/>
                </a:ext>
              </a:extLst>
            </p:cNvPr>
            <p:cNvCxnSpPr>
              <a:cxnSpLocks/>
            </p:cNvCxnSpPr>
            <p:nvPr/>
          </p:nvCxnSpPr>
          <p:spPr>
            <a:xfrm>
              <a:off x="6938302" y="3536302"/>
              <a:ext cx="0" cy="670263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76C74A0A-0FA0-C56D-8016-F095239B24B8}"/>
                </a:ext>
              </a:extLst>
            </p:cNvPr>
            <p:cNvCxnSpPr>
              <a:cxnSpLocks/>
            </p:cNvCxnSpPr>
            <p:nvPr/>
          </p:nvCxnSpPr>
          <p:spPr>
            <a:xfrm>
              <a:off x="4557214" y="3536302"/>
              <a:ext cx="0" cy="670264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A616055-E9D1-4BC4-A74D-A9E83809CE4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0" y="-774700"/>
            <a:ext cx="12192000" cy="8534400"/>
          </a:xfrm>
          <a:prstGeom prst="rect">
            <a:avLst/>
          </a:prstGeom>
        </p:spPr>
      </p:pic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E9D99254-B04D-50BC-6E58-EE40D306BE6F}"/>
              </a:ext>
            </a:extLst>
          </p:cNvPr>
          <p:cNvSpPr/>
          <p:nvPr/>
        </p:nvSpPr>
        <p:spPr>
          <a:xfrm>
            <a:off x="2351307" y="1915652"/>
            <a:ext cx="8797339" cy="3325090"/>
          </a:xfrm>
          <a:prstGeom prst="roundRect">
            <a:avLst>
              <a:gd name="adj" fmla="val 10154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2400" b="1" dirty="0" err="1">
                <a:solidFill>
                  <a:schemeClr val="tx1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핫플레이스</a:t>
            </a:r>
            <a:r>
              <a:rPr lang="ko-KR" altLang="en-US" sz="2400" b="1" dirty="0">
                <a:solidFill>
                  <a:schemeClr val="tx1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 검색 및 추천 시스템</a:t>
            </a: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CF8CC1B3-09CB-FD48-A873-E89C08E46D7C}"/>
              </a:ext>
            </a:extLst>
          </p:cNvPr>
          <p:cNvSpPr/>
          <p:nvPr/>
        </p:nvSpPr>
        <p:spPr>
          <a:xfrm>
            <a:off x="2407854" y="2804949"/>
            <a:ext cx="1588519" cy="1915180"/>
          </a:xfrm>
          <a:prstGeom prst="roundRect">
            <a:avLst>
              <a:gd name="adj" fmla="val 1015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사용자 인터페이스</a:t>
            </a:r>
          </a:p>
        </p:txBody>
      </p:sp>
      <p:sp>
        <p:nvSpPr>
          <p:cNvPr id="2" name="PlaceHolder 1">
            <a:extLst>
              <a:ext uri="{FF2B5EF4-FFF2-40B4-BE49-F238E27FC236}">
                <a16:creationId xmlns:a16="http://schemas.microsoft.com/office/drawing/2014/main" id="{10A9FD8F-28A7-B9C6-C4FB-0724A330FC86}"/>
              </a:ext>
            </a:extLst>
          </p:cNvPr>
          <p:cNvSpPr txBox="1">
            <a:spLocks/>
          </p:cNvSpPr>
          <p:nvPr/>
        </p:nvSpPr>
        <p:spPr>
          <a:xfrm>
            <a:off x="479520" y="135000"/>
            <a:ext cx="10514880" cy="4838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  <a:tabLst>
                <a:tab pos="0" algn="l"/>
              </a:tabLst>
            </a:pPr>
            <a:r>
              <a:rPr lang="en-US" altLang="ko-KR" sz="3200" b="1" spc="-1" dirty="0">
                <a:solidFill>
                  <a:schemeClr val="dk1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3. </a:t>
            </a:r>
            <a:r>
              <a:rPr lang="ko-KR" altLang="en-US" sz="3200" b="1" spc="-1" dirty="0">
                <a:solidFill>
                  <a:schemeClr val="dk1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프로젝트 구성 </a:t>
            </a:r>
            <a:r>
              <a:rPr lang="en-US" altLang="ko-KR" sz="3200" b="1" spc="-1" dirty="0">
                <a:solidFill>
                  <a:schemeClr val="dk1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- UML</a:t>
            </a:r>
            <a:endParaRPr lang="en-US" sz="3200" spc="-1" dirty="0"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BFD820F4-F47A-0EF0-6E66-E078A0C35D01}"/>
              </a:ext>
            </a:extLst>
          </p:cNvPr>
          <p:cNvSpPr/>
          <p:nvPr/>
        </p:nvSpPr>
        <p:spPr>
          <a:xfrm>
            <a:off x="2499336" y="3223378"/>
            <a:ext cx="360314" cy="562520"/>
          </a:xfrm>
          <a:prstGeom prst="roundRect">
            <a:avLst/>
          </a:prstGeom>
          <a:solidFill>
            <a:srgbClr val="034DBB"/>
          </a:solidFill>
          <a:ln>
            <a:solidFill>
              <a:srgbClr val="034D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검색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4365D571-26CE-5B27-8105-488C8038741E}"/>
              </a:ext>
            </a:extLst>
          </p:cNvPr>
          <p:cNvSpPr/>
          <p:nvPr/>
        </p:nvSpPr>
        <p:spPr>
          <a:xfrm>
            <a:off x="4643392" y="2804950"/>
            <a:ext cx="702542" cy="1825989"/>
          </a:xfrm>
          <a:prstGeom prst="roundRect">
            <a:avLst/>
          </a:prstGeom>
          <a:solidFill>
            <a:srgbClr val="034DBB"/>
          </a:solidFill>
          <a:ln>
            <a:solidFill>
              <a:srgbClr val="034D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기능 구현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FB181079-2D0F-6743-9FB5-19AC0FD176FC}"/>
              </a:ext>
            </a:extLst>
          </p:cNvPr>
          <p:cNvSpPr/>
          <p:nvPr/>
        </p:nvSpPr>
        <p:spPr>
          <a:xfrm>
            <a:off x="2925046" y="3214610"/>
            <a:ext cx="360314" cy="562520"/>
          </a:xfrm>
          <a:prstGeom prst="roundRect">
            <a:avLst/>
          </a:prstGeom>
          <a:solidFill>
            <a:srgbClr val="034DBB"/>
          </a:solidFill>
          <a:ln>
            <a:solidFill>
              <a:srgbClr val="034D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추천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3850C7F4-36E2-B04F-CAF2-3DEE5B6A9121}"/>
              </a:ext>
            </a:extLst>
          </p:cNvPr>
          <p:cNvSpPr/>
          <p:nvPr/>
        </p:nvSpPr>
        <p:spPr>
          <a:xfrm>
            <a:off x="3345447" y="3223378"/>
            <a:ext cx="566470" cy="562520"/>
          </a:xfrm>
          <a:prstGeom prst="roundRect">
            <a:avLst/>
          </a:prstGeom>
          <a:solidFill>
            <a:srgbClr val="034DBB"/>
          </a:solidFill>
          <a:ln>
            <a:solidFill>
              <a:srgbClr val="034D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트렌드 분석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8B45B1F5-879F-3B06-45EB-62AC38F690A3}"/>
              </a:ext>
            </a:extLst>
          </p:cNvPr>
          <p:cNvSpPr/>
          <p:nvPr/>
        </p:nvSpPr>
        <p:spPr>
          <a:xfrm>
            <a:off x="2499336" y="3856482"/>
            <a:ext cx="1412581" cy="745400"/>
          </a:xfrm>
          <a:prstGeom prst="roundRect">
            <a:avLst/>
          </a:prstGeom>
          <a:solidFill>
            <a:srgbClr val="034DBB"/>
          </a:solidFill>
          <a:ln>
            <a:solidFill>
              <a:srgbClr val="034D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결과</a:t>
            </a:r>
            <a:endParaRPr lang="en-US" altLang="ko-KR" sz="200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A23609FE-2CF4-4DC2-0F1B-C5BE8C09798D}"/>
              </a:ext>
            </a:extLst>
          </p:cNvPr>
          <p:cNvSpPr/>
          <p:nvPr/>
        </p:nvSpPr>
        <p:spPr>
          <a:xfrm>
            <a:off x="6015398" y="2804951"/>
            <a:ext cx="702542" cy="1825989"/>
          </a:xfrm>
          <a:prstGeom prst="roundRect">
            <a:avLst/>
          </a:prstGeom>
          <a:solidFill>
            <a:srgbClr val="034DBB"/>
          </a:solidFill>
          <a:ln>
            <a:solidFill>
              <a:srgbClr val="034D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DB</a:t>
            </a:r>
            <a:endParaRPr lang="ko-KR" altLang="en-US" sz="240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DF31A38F-1988-387D-7AA0-051BFD33D7ED}"/>
              </a:ext>
            </a:extLst>
          </p:cNvPr>
          <p:cNvSpPr/>
          <p:nvPr/>
        </p:nvSpPr>
        <p:spPr>
          <a:xfrm>
            <a:off x="7372350" y="2804952"/>
            <a:ext cx="702542" cy="1825989"/>
          </a:xfrm>
          <a:prstGeom prst="roundRect">
            <a:avLst/>
          </a:prstGeom>
          <a:solidFill>
            <a:srgbClr val="034DBB"/>
          </a:solidFill>
          <a:ln>
            <a:solidFill>
              <a:srgbClr val="034D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필터링</a:t>
            </a: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D990846A-D42D-F829-C4AF-064A4A57A3D8}"/>
              </a:ext>
            </a:extLst>
          </p:cNvPr>
          <p:cNvSpPr/>
          <p:nvPr/>
        </p:nvSpPr>
        <p:spPr>
          <a:xfrm>
            <a:off x="8713194" y="2804953"/>
            <a:ext cx="702542" cy="1825989"/>
          </a:xfrm>
          <a:prstGeom prst="roundRect">
            <a:avLst/>
          </a:prstGeom>
          <a:solidFill>
            <a:srgbClr val="034DBB"/>
          </a:solidFill>
          <a:ln>
            <a:solidFill>
              <a:srgbClr val="034D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분류</a:t>
            </a: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B508915E-D13F-8AED-B3F5-FF745924E8D4}"/>
              </a:ext>
            </a:extLst>
          </p:cNvPr>
          <p:cNvSpPr/>
          <p:nvPr/>
        </p:nvSpPr>
        <p:spPr>
          <a:xfrm>
            <a:off x="10077792" y="2804949"/>
            <a:ext cx="702542" cy="1825989"/>
          </a:xfrm>
          <a:prstGeom prst="roundRect">
            <a:avLst/>
          </a:prstGeom>
          <a:solidFill>
            <a:srgbClr val="034DBB"/>
          </a:solidFill>
          <a:ln>
            <a:solidFill>
              <a:srgbClr val="034D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수집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0554DEB-5864-6E85-EB31-1A80BCCBF94F}"/>
              </a:ext>
            </a:extLst>
          </p:cNvPr>
          <p:cNvSpPr txBox="1"/>
          <p:nvPr/>
        </p:nvSpPr>
        <p:spPr>
          <a:xfrm>
            <a:off x="-2247" y="4094078"/>
            <a:ext cx="824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b="1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사용자</a:t>
            </a: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2FEB6818-2A4E-3D97-E908-C63C31597C9A}"/>
              </a:ext>
            </a:extLst>
          </p:cNvPr>
          <p:cNvCxnSpPr>
            <a:cxnSpLocks/>
          </p:cNvCxnSpPr>
          <p:nvPr/>
        </p:nvCxnSpPr>
        <p:spPr>
          <a:xfrm>
            <a:off x="4053743" y="3586036"/>
            <a:ext cx="566627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2D0DFD2E-FBE3-F23F-0AF0-769D7273A9EF}"/>
              </a:ext>
            </a:extLst>
          </p:cNvPr>
          <p:cNvCxnSpPr>
            <a:cxnSpLocks/>
          </p:cNvCxnSpPr>
          <p:nvPr/>
        </p:nvCxnSpPr>
        <p:spPr>
          <a:xfrm flipH="1">
            <a:off x="4026679" y="3914352"/>
            <a:ext cx="566627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968C9CB9-F16C-EFE5-6142-C4972426C65C}"/>
              </a:ext>
            </a:extLst>
          </p:cNvPr>
          <p:cNvCxnSpPr>
            <a:cxnSpLocks/>
          </p:cNvCxnSpPr>
          <p:nvPr/>
        </p:nvCxnSpPr>
        <p:spPr>
          <a:xfrm>
            <a:off x="5413160" y="3587699"/>
            <a:ext cx="566627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0F76278E-1343-19E1-B2A1-C840C8E24EC9}"/>
              </a:ext>
            </a:extLst>
          </p:cNvPr>
          <p:cNvCxnSpPr>
            <a:cxnSpLocks/>
          </p:cNvCxnSpPr>
          <p:nvPr/>
        </p:nvCxnSpPr>
        <p:spPr>
          <a:xfrm flipH="1">
            <a:off x="5376952" y="3916015"/>
            <a:ext cx="566627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20A6B7AA-86A0-C6B0-0ABB-BC45718B55FF}"/>
              </a:ext>
            </a:extLst>
          </p:cNvPr>
          <p:cNvCxnSpPr>
            <a:cxnSpLocks/>
          </p:cNvCxnSpPr>
          <p:nvPr/>
        </p:nvCxnSpPr>
        <p:spPr>
          <a:xfrm flipH="1">
            <a:off x="6759263" y="3735958"/>
            <a:ext cx="566627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6EEBB250-0375-37D4-3097-ABDBCE8D952F}"/>
              </a:ext>
            </a:extLst>
          </p:cNvPr>
          <p:cNvCxnSpPr>
            <a:cxnSpLocks/>
          </p:cNvCxnSpPr>
          <p:nvPr/>
        </p:nvCxnSpPr>
        <p:spPr>
          <a:xfrm flipH="1">
            <a:off x="8098038" y="3757487"/>
            <a:ext cx="566627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36F9D3DF-ECB6-02A1-C808-29B51E37A834}"/>
              </a:ext>
            </a:extLst>
          </p:cNvPr>
          <p:cNvCxnSpPr>
            <a:cxnSpLocks/>
          </p:cNvCxnSpPr>
          <p:nvPr/>
        </p:nvCxnSpPr>
        <p:spPr>
          <a:xfrm flipH="1">
            <a:off x="9466358" y="3757487"/>
            <a:ext cx="566627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E85E5C2D-6232-8FFC-EF17-F803E30C3B0C}"/>
              </a:ext>
            </a:extLst>
          </p:cNvPr>
          <p:cNvSpPr/>
          <p:nvPr/>
        </p:nvSpPr>
        <p:spPr>
          <a:xfrm>
            <a:off x="11416930" y="1915652"/>
            <a:ext cx="655073" cy="332509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ysClr val="windowText" lastClr="000000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외부 데이터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224088D-7361-E1E4-51EB-115C75C54F82}"/>
              </a:ext>
            </a:extLst>
          </p:cNvPr>
          <p:cNvSpPr txBox="1"/>
          <p:nvPr/>
        </p:nvSpPr>
        <p:spPr>
          <a:xfrm>
            <a:off x="816639" y="2421870"/>
            <a:ext cx="1380815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입력</a:t>
            </a:r>
            <a:endParaRPr lang="en-US" altLang="ko-KR" sz="160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  <a:p>
            <a:r>
              <a:rPr lang="en-US" altLang="ko-KR" sz="16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· </a:t>
            </a:r>
            <a:r>
              <a:rPr lang="ko-KR" altLang="en-US" sz="16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카테고리</a:t>
            </a:r>
            <a:endParaRPr lang="en-US" altLang="ko-KR" sz="160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  <a:p>
            <a:r>
              <a:rPr lang="en-US" altLang="ko-KR" sz="16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· </a:t>
            </a:r>
            <a:r>
              <a:rPr lang="ko-KR" altLang="en-US" sz="16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위치 데이터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2176720-E459-B2CD-D1A8-0DE39AB75D04}"/>
              </a:ext>
            </a:extLst>
          </p:cNvPr>
          <p:cNvSpPr txBox="1"/>
          <p:nvPr/>
        </p:nvSpPr>
        <p:spPr>
          <a:xfrm>
            <a:off x="775172" y="4053167"/>
            <a:ext cx="1505339" cy="73866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출력</a:t>
            </a:r>
            <a:endParaRPr lang="en-US" altLang="ko-KR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  <a:p>
            <a:r>
              <a:rPr lang="en-US" altLang="ko-KR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· </a:t>
            </a:r>
            <a:r>
              <a:rPr lang="ko-KR" altLang="en-US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추천 코스</a:t>
            </a:r>
            <a:endParaRPr lang="en-US" altLang="ko-KR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  <a:p>
            <a:r>
              <a:rPr lang="en-US" altLang="ko-KR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· </a:t>
            </a:r>
            <a:r>
              <a:rPr lang="ko-KR" altLang="en-US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트렌드 </a:t>
            </a:r>
            <a:r>
              <a:rPr lang="ko-KR" altLang="en-US" dirty="0" err="1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플레이스</a:t>
            </a:r>
            <a:endParaRPr lang="ko-KR" altLang="en-US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  <p:pic>
        <p:nvPicPr>
          <p:cNvPr id="52" name="그래픽 51" descr="남자 윤곽선">
            <a:extLst>
              <a:ext uri="{FF2B5EF4-FFF2-40B4-BE49-F238E27FC236}">
                <a16:creationId xmlns:a16="http://schemas.microsoft.com/office/drawing/2014/main" id="{6850ED41-4118-634D-A1E8-345F1729A64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90" r="26181"/>
          <a:stretch/>
        </p:blipFill>
        <p:spPr>
          <a:xfrm>
            <a:off x="101622" y="2731014"/>
            <a:ext cx="646436" cy="1363063"/>
          </a:xfrm>
          <a:prstGeom prst="rect">
            <a:avLst/>
          </a:prstGeom>
        </p:spPr>
      </p:pic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78C2FDE8-91A7-55BA-3343-4FB9EF24BEC6}"/>
              </a:ext>
            </a:extLst>
          </p:cNvPr>
          <p:cNvCxnSpPr>
            <a:cxnSpLocks/>
          </p:cNvCxnSpPr>
          <p:nvPr/>
        </p:nvCxnSpPr>
        <p:spPr>
          <a:xfrm>
            <a:off x="825330" y="3501733"/>
            <a:ext cx="1396003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6A45D262-4257-8E2F-BB91-1C08F50D114A}"/>
              </a:ext>
            </a:extLst>
          </p:cNvPr>
          <p:cNvCxnSpPr>
            <a:cxnSpLocks/>
          </p:cNvCxnSpPr>
          <p:nvPr/>
        </p:nvCxnSpPr>
        <p:spPr>
          <a:xfrm flipH="1">
            <a:off x="816640" y="3830715"/>
            <a:ext cx="1380815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80C7F5DE-C0EF-56A2-17C1-DCA7B366DF84}"/>
              </a:ext>
            </a:extLst>
          </p:cNvPr>
          <p:cNvCxnSpPr>
            <a:cxnSpLocks/>
          </p:cNvCxnSpPr>
          <p:nvPr/>
        </p:nvCxnSpPr>
        <p:spPr>
          <a:xfrm flipH="1">
            <a:off x="10824354" y="3753772"/>
            <a:ext cx="566627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68595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21E917D-AA3A-F722-879E-8C2358E9EA5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0" y="-774700"/>
            <a:ext cx="12192000" cy="8534400"/>
          </a:xfrm>
          <a:prstGeom prst="rect">
            <a:avLst/>
          </a:prstGeom>
        </p:spPr>
      </p:pic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E9D99254-B04D-50BC-6E58-EE40D306BE6F}"/>
              </a:ext>
            </a:extLst>
          </p:cNvPr>
          <p:cNvSpPr/>
          <p:nvPr/>
        </p:nvSpPr>
        <p:spPr>
          <a:xfrm>
            <a:off x="2351307" y="1898071"/>
            <a:ext cx="8797339" cy="3325090"/>
          </a:xfrm>
          <a:prstGeom prst="roundRect">
            <a:avLst>
              <a:gd name="adj" fmla="val 10154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2400" b="1" dirty="0" err="1">
                <a:solidFill>
                  <a:schemeClr val="tx1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핫플레이스</a:t>
            </a:r>
            <a:r>
              <a:rPr lang="ko-KR" altLang="en-US" sz="2400" b="1" dirty="0">
                <a:solidFill>
                  <a:schemeClr val="tx1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 검색 및 추천 시스템</a:t>
            </a: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CF8CC1B3-09CB-FD48-A873-E89C08E46D7C}"/>
              </a:ext>
            </a:extLst>
          </p:cNvPr>
          <p:cNvSpPr/>
          <p:nvPr/>
        </p:nvSpPr>
        <p:spPr>
          <a:xfrm>
            <a:off x="2407854" y="2787368"/>
            <a:ext cx="1588519" cy="1915180"/>
          </a:xfrm>
          <a:prstGeom prst="roundRect">
            <a:avLst>
              <a:gd name="adj" fmla="val 1015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사용자 인터페이스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BFD820F4-F47A-0EF0-6E66-E078A0C35D01}"/>
              </a:ext>
            </a:extLst>
          </p:cNvPr>
          <p:cNvSpPr/>
          <p:nvPr/>
        </p:nvSpPr>
        <p:spPr>
          <a:xfrm>
            <a:off x="2499336" y="3205797"/>
            <a:ext cx="360314" cy="562520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검색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4365D571-26CE-5B27-8105-488C8038741E}"/>
              </a:ext>
            </a:extLst>
          </p:cNvPr>
          <p:cNvSpPr/>
          <p:nvPr/>
        </p:nvSpPr>
        <p:spPr>
          <a:xfrm>
            <a:off x="4643392" y="2787369"/>
            <a:ext cx="702542" cy="1825989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기능 구현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FB181079-2D0F-6743-9FB5-19AC0FD176FC}"/>
              </a:ext>
            </a:extLst>
          </p:cNvPr>
          <p:cNvSpPr/>
          <p:nvPr/>
        </p:nvSpPr>
        <p:spPr>
          <a:xfrm>
            <a:off x="2925046" y="3197029"/>
            <a:ext cx="360314" cy="562520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추천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3850C7F4-36E2-B04F-CAF2-3DEE5B6A9121}"/>
              </a:ext>
            </a:extLst>
          </p:cNvPr>
          <p:cNvSpPr/>
          <p:nvPr/>
        </p:nvSpPr>
        <p:spPr>
          <a:xfrm>
            <a:off x="3345447" y="3205797"/>
            <a:ext cx="566470" cy="562520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트렌드 분석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8B45B1F5-879F-3B06-45EB-62AC38F690A3}"/>
              </a:ext>
            </a:extLst>
          </p:cNvPr>
          <p:cNvSpPr/>
          <p:nvPr/>
        </p:nvSpPr>
        <p:spPr>
          <a:xfrm>
            <a:off x="2499336" y="3838901"/>
            <a:ext cx="1412581" cy="745400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결과</a:t>
            </a:r>
            <a:endParaRPr lang="en-US" altLang="ko-KR" sz="200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A23609FE-2CF4-4DC2-0F1B-C5BE8C09798D}"/>
              </a:ext>
            </a:extLst>
          </p:cNvPr>
          <p:cNvSpPr/>
          <p:nvPr/>
        </p:nvSpPr>
        <p:spPr>
          <a:xfrm>
            <a:off x="6015398" y="2787370"/>
            <a:ext cx="702542" cy="1825989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DB</a:t>
            </a:r>
            <a:endParaRPr lang="ko-KR" altLang="en-US" sz="240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DF31A38F-1988-387D-7AA0-051BFD33D7ED}"/>
              </a:ext>
            </a:extLst>
          </p:cNvPr>
          <p:cNvSpPr/>
          <p:nvPr/>
        </p:nvSpPr>
        <p:spPr>
          <a:xfrm>
            <a:off x="7372350" y="2787371"/>
            <a:ext cx="702542" cy="1825989"/>
          </a:xfrm>
          <a:prstGeom prst="roundRect">
            <a:avLst/>
          </a:prstGeom>
          <a:solidFill>
            <a:srgbClr val="034DBB"/>
          </a:solidFill>
          <a:ln>
            <a:solidFill>
              <a:srgbClr val="034D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필터링</a:t>
            </a: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D990846A-D42D-F829-C4AF-064A4A57A3D8}"/>
              </a:ext>
            </a:extLst>
          </p:cNvPr>
          <p:cNvSpPr/>
          <p:nvPr/>
        </p:nvSpPr>
        <p:spPr>
          <a:xfrm>
            <a:off x="8713194" y="2787372"/>
            <a:ext cx="702542" cy="1825989"/>
          </a:xfrm>
          <a:prstGeom prst="roundRect">
            <a:avLst/>
          </a:prstGeom>
          <a:solidFill>
            <a:srgbClr val="034DBB"/>
          </a:solidFill>
          <a:ln>
            <a:solidFill>
              <a:srgbClr val="034D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분류</a:t>
            </a: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B508915E-D13F-8AED-B3F5-FF745924E8D4}"/>
              </a:ext>
            </a:extLst>
          </p:cNvPr>
          <p:cNvSpPr/>
          <p:nvPr/>
        </p:nvSpPr>
        <p:spPr>
          <a:xfrm>
            <a:off x="10077792" y="2787368"/>
            <a:ext cx="702542" cy="1825989"/>
          </a:xfrm>
          <a:prstGeom prst="roundRect">
            <a:avLst/>
          </a:prstGeom>
          <a:solidFill>
            <a:srgbClr val="034DBB"/>
          </a:solidFill>
          <a:ln>
            <a:solidFill>
              <a:srgbClr val="034D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수집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0554DEB-5864-6E85-EB31-1A80BCCBF94F}"/>
              </a:ext>
            </a:extLst>
          </p:cNvPr>
          <p:cNvSpPr txBox="1"/>
          <p:nvPr/>
        </p:nvSpPr>
        <p:spPr>
          <a:xfrm>
            <a:off x="-2247" y="4076497"/>
            <a:ext cx="824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b="1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사용자</a:t>
            </a: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2FEB6818-2A4E-3D97-E908-C63C31597C9A}"/>
              </a:ext>
            </a:extLst>
          </p:cNvPr>
          <p:cNvCxnSpPr>
            <a:cxnSpLocks/>
          </p:cNvCxnSpPr>
          <p:nvPr/>
        </p:nvCxnSpPr>
        <p:spPr>
          <a:xfrm>
            <a:off x="4053743" y="3568455"/>
            <a:ext cx="566627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2D0DFD2E-FBE3-F23F-0AF0-769D7273A9EF}"/>
              </a:ext>
            </a:extLst>
          </p:cNvPr>
          <p:cNvCxnSpPr>
            <a:cxnSpLocks/>
          </p:cNvCxnSpPr>
          <p:nvPr/>
        </p:nvCxnSpPr>
        <p:spPr>
          <a:xfrm flipH="1">
            <a:off x="4026679" y="3896771"/>
            <a:ext cx="566627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968C9CB9-F16C-EFE5-6142-C4972426C65C}"/>
              </a:ext>
            </a:extLst>
          </p:cNvPr>
          <p:cNvCxnSpPr>
            <a:cxnSpLocks/>
          </p:cNvCxnSpPr>
          <p:nvPr/>
        </p:nvCxnSpPr>
        <p:spPr>
          <a:xfrm>
            <a:off x="5413160" y="3570118"/>
            <a:ext cx="566627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0F76278E-1343-19E1-B2A1-C840C8E24EC9}"/>
              </a:ext>
            </a:extLst>
          </p:cNvPr>
          <p:cNvCxnSpPr>
            <a:cxnSpLocks/>
          </p:cNvCxnSpPr>
          <p:nvPr/>
        </p:nvCxnSpPr>
        <p:spPr>
          <a:xfrm flipH="1">
            <a:off x="5376952" y="3898434"/>
            <a:ext cx="566627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20A6B7AA-86A0-C6B0-0ABB-BC45718B55FF}"/>
              </a:ext>
            </a:extLst>
          </p:cNvPr>
          <p:cNvCxnSpPr>
            <a:cxnSpLocks/>
          </p:cNvCxnSpPr>
          <p:nvPr/>
        </p:nvCxnSpPr>
        <p:spPr>
          <a:xfrm flipH="1">
            <a:off x="6759263" y="3718377"/>
            <a:ext cx="566627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6EEBB250-0375-37D4-3097-ABDBCE8D952F}"/>
              </a:ext>
            </a:extLst>
          </p:cNvPr>
          <p:cNvCxnSpPr>
            <a:cxnSpLocks/>
          </p:cNvCxnSpPr>
          <p:nvPr/>
        </p:nvCxnSpPr>
        <p:spPr>
          <a:xfrm flipH="1">
            <a:off x="8098038" y="3739906"/>
            <a:ext cx="566627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36F9D3DF-ECB6-02A1-C808-29B51E37A834}"/>
              </a:ext>
            </a:extLst>
          </p:cNvPr>
          <p:cNvCxnSpPr>
            <a:cxnSpLocks/>
          </p:cNvCxnSpPr>
          <p:nvPr/>
        </p:nvCxnSpPr>
        <p:spPr>
          <a:xfrm flipH="1">
            <a:off x="9466358" y="3739906"/>
            <a:ext cx="566627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E85E5C2D-6232-8FFC-EF17-F803E30C3B0C}"/>
              </a:ext>
            </a:extLst>
          </p:cNvPr>
          <p:cNvSpPr/>
          <p:nvPr/>
        </p:nvSpPr>
        <p:spPr>
          <a:xfrm>
            <a:off x="11416930" y="1898071"/>
            <a:ext cx="655073" cy="3325090"/>
          </a:xfrm>
          <a:prstGeom prst="roundRect">
            <a:avLst/>
          </a:prstGeom>
          <a:solidFill>
            <a:srgbClr val="034DBB"/>
          </a:solidFill>
          <a:ln>
            <a:solidFill>
              <a:srgbClr val="034D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외부 데이터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224088D-7361-E1E4-51EB-115C75C54F82}"/>
              </a:ext>
            </a:extLst>
          </p:cNvPr>
          <p:cNvSpPr txBox="1"/>
          <p:nvPr/>
        </p:nvSpPr>
        <p:spPr>
          <a:xfrm>
            <a:off x="816639" y="2404289"/>
            <a:ext cx="1380815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입력</a:t>
            </a:r>
            <a:endParaRPr lang="en-US" altLang="ko-KR" sz="160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  <a:p>
            <a:r>
              <a:rPr lang="en-US" altLang="ko-KR" sz="16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· </a:t>
            </a:r>
            <a:r>
              <a:rPr lang="ko-KR" altLang="en-US" sz="16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카테고리</a:t>
            </a:r>
            <a:endParaRPr lang="en-US" altLang="ko-KR" sz="160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  <a:p>
            <a:r>
              <a:rPr lang="en-US" altLang="ko-KR" sz="16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· </a:t>
            </a:r>
            <a:r>
              <a:rPr lang="ko-KR" altLang="en-US" sz="16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위치 데이터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2176720-E459-B2CD-D1A8-0DE39AB75D04}"/>
              </a:ext>
            </a:extLst>
          </p:cNvPr>
          <p:cNvSpPr txBox="1"/>
          <p:nvPr/>
        </p:nvSpPr>
        <p:spPr>
          <a:xfrm>
            <a:off x="775172" y="4035586"/>
            <a:ext cx="1505339" cy="73866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출력</a:t>
            </a:r>
            <a:endParaRPr lang="en-US" altLang="ko-KR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  <a:p>
            <a:r>
              <a:rPr lang="en-US" altLang="ko-KR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· </a:t>
            </a:r>
            <a:r>
              <a:rPr lang="ko-KR" altLang="en-US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추천 코스</a:t>
            </a:r>
            <a:endParaRPr lang="en-US" altLang="ko-KR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  <a:p>
            <a:r>
              <a:rPr lang="en-US" altLang="ko-KR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· </a:t>
            </a:r>
            <a:r>
              <a:rPr lang="ko-KR" altLang="en-US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트렌드 </a:t>
            </a:r>
            <a:r>
              <a:rPr lang="ko-KR" altLang="en-US" dirty="0" err="1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플레이스</a:t>
            </a:r>
            <a:endParaRPr lang="ko-KR" altLang="en-US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  <p:pic>
        <p:nvPicPr>
          <p:cNvPr id="52" name="그래픽 51" descr="남자 윤곽선">
            <a:extLst>
              <a:ext uri="{FF2B5EF4-FFF2-40B4-BE49-F238E27FC236}">
                <a16:creationId xmlns:a16="http://schemas.microsoft.com/office/drawing/2014/main" id="{6850ED41-4118-634D-A1E8-345F1729A64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90" r="26181"/>
          <a:stretch/>
        </p:blipFill>
        <p:spPr>
          <a:xfrm>
            <a:off x="101622" y="2713433"/>
            <a:ext cx="646436" cy="1363063"/>
          </a:xfrm>
          <a:prstGeom prst="rect">
            <a:avLst/>
          </a:prstGeom>
        </p:spPr>
      </p:pic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78C2FDE8-91A7-55BA-3343-4FB9EF24BEC6}"/>
              </a:ext>
            </a:extLst>
          </p:cNvPr>
          <p:cNvCxnSpPr>
            <a:cxnSpLocks/>
          </p:cNvCxnSpPr>
          <p:nvPr/>
        </p:nvCxnSpPr>
        <p:spPr>
          <a:xfrm>
            <a:off x="825330" y="3484152"/>
            <a:ext cx="1396003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6A45D262-4257-8E2F-BB91-1C08F50D114A}"/>
              </a:ext>
            </a:extLst>
          </p:cNvPr>
          <p:cNvCxnSpPr>
            <a:cxnSpLocks/>
          </p:cNvCxnSpPr>
          <p:nvPr/>
        </p:nvCxnSpPr>
        <p:spPr>
          <a:xfrm flipH="1">
            <a:off x="816640" y="3813134"/>
            <a:ext cx="1380815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80C7F5DE-C0EF-56A2-17C1-DCA7B366DF84}"/>
              </a:ext>
            </a:extLst>
          </p:cNvPr>
          <p:cNvCxnSpPr>
            <a:cxnSpLocks/>
          </p:cNvCxnSpPr>
          <p:nvPr/>
        </p:nvCxnSpPr>
        <p:spPr>
          <a:xfrm flipH="1">
            <a:off x="10824354" y="3736191"/>
            <a:ext cx="566627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PlaceHolder 1">
            <a:extLst>
              <a:ext uri="{FF2B5EF4-FFF2-40B4-BE49-F238E27FC236}">
                <a16:creationId xmlns:a16="http://schemas.microsoft.com/office/drawing/2014/main" id="{61647B81-8B77-15EC-DA8B-C3371844185A}"/>
              </a:ext>
            </a:extLst>
          </p:cNvPr>
          <p:cNvSpPr txBox="1">
            <a:spLocks/>
          </p:cNvSpPr>
          <p:nvPr/>
        </p:nvSpPr>
        <p:spPr>
          <a:xfrm>
            <a:off x="479520" y="135000"/>
            <a:ext cx="10514880" cy="4838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  <a:tabLst>
                <a:tab pos="0" algn="l"/>
              </a:tabLst>
            </a:pPr>
            <a:r>
              <a:rPr lang="en-US" altLang="ko-KR" sz="3200" b="1" spc="-1" dirty="0">
                <a:solidFill>
                  <a:schemeClr val="dk1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3. </a:t>
            </a:r>
            <a:r>
              <a:rPr lang="ko-KR" altLang="en-US" sz="3200" b="1" spc="-1" dirty="0">
                <a:solidFill>
                  <a:schemeClr val="dk1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프로젝트 구성 </a:t>
            </a:r>
            <a:r>
              <a:rPr lang="en-US" altLang="ko-KR" sz="3200" b="1" spc="-1" dirty="0">
                <a:solidFill>
                  <a:schemeClr val="dk1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- UML</a:t>
            </a:r>
            <a:endParaRPr lang="en-US" sz="3200" spc="-1" dirty="0"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710652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945</TotalTime>
  <Words>1790</Words>
  <Application>Microsoft Office PowerPoint</Application>
  <PresentationFormat>와이드스크린</PresentationFormat>
  <Paragraphs>583</Paragraphs>
  <Slides>23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9" baseType="lpstr">
      <vt:lpstr>이사만루체 Light</vt:lpstr>
      <vt:lpstr>Noto Sans Symbols</vt:lpstr>
      <vt:lpstr>맑은 고딕</vt:lpstr>
      <vt:lpstr>이사만루체 Medium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2. 프로젝트 조직 및 역할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이재상</cp:lastModifiedBy>
  <cp:revision>72</cp:revision>
  <dcterms:modified xsi:type="dcterms:W3CDTF">2022-10-08T06:23:43Z</dcterms:modified>
</cp:coreProperties>
</file>